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 id="2147483697" r:id="rId7"/>
  </p:sldMasterIdLst>
  <p:notesMasterIdLst>
    <p:notesMasterId r:id="rId32"/>
  </p:notesMasterIdLst>
  <p:sldIdLst>
    <p:sldId id="256" r:id="rId8"/>
    <p:sldId id="290" r:id="rId9"/>
    <p:sldId id="257" r:id="rId10"/>
    <p:sldId id="258" r:id="rId11"/>
    <p:sldId id="312" r:id="rId12"/>
    <p:sldId id="261" r:id="rId13"/>
    <p:sldId id="262" r:id="rId14"/>
    <p:sldId id="307" r:id="rId15"/>
    <p:sldId id="310" r:id="rId16"/>
    <p:sldId id="311" r:id="rId17"/>
    <p:sldId id="263" r:id="rId18"/>
    <p:sldId id="292" r:id="rId19"/>
    <p:sldId id="305" r:id="rId20"/>
    <p:sldId id="294" r:id="rId21"/>
    <p:sldId id="295" r:id="rId22"/>
    <p:sldId id="296" r:id="rId23"/>
    <p:sldId id="297" r:id="rId24"/>
    <p:sldId id="306" r:id="rId25"/>
    <p:sldId id="300" r:id="rId26"/>
    <p:sldId id="301" r:id="rId27"/>
    <p:sldId id="302" r:id="rId28"/>
    <p:sldId id="303" r:id="rId29"/>
    <p:sldId id="304" r:id="rId30"/>
    <p:sldId id="31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HU Elina" initials="KE" lastIdx="15" clrIdx="0"/>
  <p:cmAuthor id="7" name="MUSHTAQ Fesil" initials="FM" lastIdx="8" clrIdx="7"/>
  <p:cmAuthor id="1" name="PILLET Monique" initials="PM" lastIdx="6" clrIdx="1"/>
  <p:cmAuthor id="8" name="MVI" initials="MVI" lastIdx="8" clrIdx="8"/>
  <p:cmAuthor id="2" name="GINNITY Bridget" initials="BG(D2)" lastIdx="3" clrIdx="2"/>
  <p:cmAuthor id="9" name="MAKELA Petteri" initials="MP" lastIdx="2" clrIdx="9">
    <p:extLst>
      <p:ext uri="{19B8F6BF-5375-455C-9EA6-DF929625EA0E}">
        <p15:presenceInfo xmlns:p15="http://schemas.microsoft.com/office/powerpoint/2012/main" userId="S-1-5-21-2444889250-2882189981-708495972-1212" providerId="AD"/>
      </p:ext>
    </p:extLst>
  </p:cmAuthor>
  <p:cmAuthor id="3" name="RODES Ana" initials="RA" lastIdx="1" clrIdx="3"/>
  <p:cmAuthor id="10" name="MUSHTAQ Fesil" initials="MF" lastIdx="1" clrIdx="10">
    <p:extLst>
      <p:ext uri="{19B8F6BF-5375-455C-9EA6-DF929625EA0E}">
        <p15:presenceInfo xmlns:p15="http://schemas.microsoft.com/office/powerpoint/2012/main" userId="S-1-5-21-2444889250-2882189981-708495972-5303" providerId="AD"/>
      </p:ext>
    </p:extLst>
  </p:cmAuthor>
  <p:cmAuthor id="4" name="lw" initials="lw" lastIdx="1" clrIdx="4"/>
  <p:cmAuthor id="11" name="MURRAY Andrew" initials="AM" lastIdx="8" clrIdx="11">
    <p:extLst>
      <p:ext uri="{19B8F6BF-5375-455C-9EA6-DF929625EA0E}">
        <p15:presenceInfo xmlns:p15="http://schemas.microsoft.com/office/powerpoint/2012/main" userId="MURRAY Andrew" providerId="None"/>
      </p:ext>
    </p:extLst>
  </p:cmAuthor>
  <p:cmAuthor id="5" name="DI BASTIANO Augusto" initials="DBA" lastIdx="1" clrIdx="5"/>
  <p:cmAuthor id="6" name="GINNITY Bridget" initials="BG(D3)" lastIdx="2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A61A"/>
    <a:srgbClr val="399AB5"/>
    <a:srgbClr val="008BC8"/>
    <a:srgbClr val="FF9933"/>
    <a:srgbClr val="99CCFF"/>
    <a:srgbClr val="0046AD"/>
    <a:srgbClr val="D7EFFA"/>
    <a:srgbClr val="58585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4" autoAdjust="0"/>
    <p:restoredTop sz="82264" autoAdjust="0"/>
  </p:normalViewPr>
  <p:slideViewPr>
    <p:cSldViewPr>
      <p:cViewPr varScale="1">
        <p:scale>
          <a:sx n="73" d="100"/>
          <a:sy n="73" d="100"/>
        </p:scale>
        <p:origin x="372" y="66"/>
      </p:cViewPr>
      <p:guideLst>
        <p:guide orient="horz" pos="2160"/>
        <p:guide pos="2880"/>
      </p:guideLst>
    </p:cSldViewPr>
  </p:slideViewPr>
  <p:notesTextViewPr>
    <p:cViewPr>
      <p:scale>
        <a:sx n="1" d="1"/>
        <a:sy n="1" d="1"/>
      </p:scale>
      <p:origin x="0" y="0"/>
    </p:cViewPr>
  </p:notesTextViewPr>
  <p:sorterViewPr>
    <p:cViewPr>
      <p:scale>
        <a:sx n="100" d="100"/>
        <a:sy n="100" d="100"/>
      </p:scale>
      <p:origin x="0" y="65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295A6-9B60-456A-A79B-FC0F7FED3FE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CA4BEB7C-8037-475B-8664-76886DEDB4B8}">
      <dgm:prSet phldrT="[Text]" custT="1"/>
      <dgm:spPr>
        <a:xfrm>
          <a:off x="2071073" y="638"/>
          <a:ext cx="1186444" cy="593222"/>
        </a:xfrm>
        <a:solidFill>
          <a:srgbClr val="008BC8"/>
        </a:solidFill>
        <a:ln w="25400" cap="flat" cmpd="sng" algn="ctr">
          <a:noFill/>
          <a:prstDash val="solid"/>
        </a:ln>
        <a:effectLst/>
      </dgm:spPr>
      <dgm:t>
        <a:bodyPr/>
        <a:lstStyle/>
        <a:p>
          <a:r>
            <a:rPr lang="en-GB"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Registrant</a:t>
          </a:r>
          <a:endParaRPr lang="en-GB" sz="12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ADF754BB-6055-4E7D-8FA9-BBD13FF924C6}" type="parTrans" cxnId="{6D76FAD8-66DB-4B02-9A9E-A3C762D134A2}">
      <dgm:prSet/>
      <dgm:spPr/>
      <dgm:t>
        <a:bodyPr/>
        <a:lstStyle/>
        <a:p>
          <a:endParaRPr lang="en-GB"/>
        </a:p>
      </dgm:t>
    </dgm:pt>
    <dgm:pt modelId="{E9F62021-4101-46B3-8105-1EFC5318CA36}" type="sibTrans" cxnId="{6D76FAD8-66DB-4B02-9A9E-A3C762D134A2}">
      <dgm:prSet/>
      <dgm:spPr>
        <a:xfrm rot="2160000">
          <a:off x="3147704" y="769112"/>
          <a:ext cx="617885" cy="207627"/>
        </a:xfrm>
        <a:solidFill>
          <a:srgbClr val="FFC000"/>
        </a:solidFill>
        <a:ln>
          <a:noFill/>
        </a:ln>
        <a:effectLst/>
      </dgm:spPr>
      <dgm:t>
        <a:bodyPr/>
        <a:lstStyle/>
        <a:p>
          <a:endParaRPr lang="en-GB">
            <a:solidFill>
              <a:srgbClr val="FFFFFF"/>
            </a:solidFill>
            <a:latin typeface="Arial"/>
            <a:ea typeface="ＭＳ Ｐゴシック"/>
            <a:cs typeface="Arial"/>
          </a:endParaRPr>
        </a:p>
      </dgm:t>
    </dgm:pt>
    <dgm:pt modelId="{25BC025F-9ABF-43FB-9A2D-50BA98087DFE}">
      <dgm:prSet phldrT="[Text]" custT="1"/>
      <dgm:spPr>
        <a:xfrm>
          <a:off x="3655777" y="1151992"/>
          <a:ext cx="1186444" cy="593222"/>
        </a:xfrm>
        <a:solidFill>
          <a:srgbClr val="008BC8"/>
        </a:solidFill>
        <a:ln w="25400" cap="flat" cmpd="sng" algn="ctr">
          <a:noFill/>
          <a:prstDash val="solid"/>
        </a:ln>
        <a:effectLst/>
      </dgm:spPr>
      <dgm:t>
        <a:bodyPr/>
        <a:lstStyle/>
        <a:p>
          <a:r>
            <a:rPr lang="en-GB"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Distributor</a:t>
          </a:r>
          <a:endParaRPr lang="en-GB" sz="12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3DAF8359-91E4-4D7B-8412-E1EDFE3BF093}" type="parTrans" cxnId="{3FE993A1-143B-4F0F-85B3-03D9EFC6E870}">
      <dgm:prSet/>
      <dgm:spPr/>
      <dgm:t>
        <a:bodyPr/>
        <a:lstStyle/>
        <a:p>
          <a:endParaRPr lang="en-GB"/>
        </a:p>
      </dgm:t>
    </dgm:pt>
    <dgm:pt modelId="{99047D24-D65D-436D-BAAA-EA3A618A7B6C}" type="sibTrans" cxnId="{3FE993A1-143B-4F0F-85B3-03D9EFC6E870}">
      <dgm:prSet/>
      <dgm:spPr>
        <a:xfrm rot="6480000">
          <a:off x="3637405" y="2276255"/>
          <a:ext cx="617885" cy="207627"/>
        </a:xfrm>
        <a:solidFill>
          <a:srgbClr val="FFC000"/>
        </a:solidFill>
        <a:ln>
          <a:noFill/>
        </a:ln>
        <a:effectLst/>
      </dgm:spPr>
      <dgm:t>
        <a:bodyPr/>
        <a:lstStyle/>
        <a:p>
          <a:endParaRPr lang="en-GB">
            <a:solidFill>
              <a:srgbClr val="FFFFFF"/>
            </a:solidFill>
            <a:latin typeface="Arial"/>
            <a:ea typeface="ＭＳ Ｐゴシック"/>
            <a:cs typeface="Arial"/>
          </a:endParaRPr>
        </a:p>
      </dgm:t>
    </dgm:pt>
    <dgm:pt modelId="{74603A0C-A6EC-47AB-832C-F9A8A78E62BC}">
      <dgm:prSet phldrT="[Text]" custT="1"/>
      <dgm:spPr>
        <a:xfrm>
          <a:off x="3050474" y="3014923"/>
          <a:ext cx="1186444" cy="593222"/>
        </a:xfrm>
        <a:solidFill>
          <a:srgbClr val="008BC8"/>
        </a:solidFill>
        <a:ln w="25400" cap="flat" cmpd="sng" algn="ctr">
          <a:noFill/>
          <a:prstDash val="solid"/>
        </a:ln>
        <a:effectLst/>
      </dgm:spPr>
      <dgm:t>
        <a:bodyPr/>
        <a:lstStyle/>
        <a:p>
          <a:r>
            <a:rPr lang="en-GB"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Formulator</a:t>
          </a:r>
          <a:endParaRPr lang="en-GB" sz="12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19E330EC-DB0C-486C-996D-BF9CED204171}" type="parTrans" cxnId="{9FE593D9-F7DF-4163-8BA4-14F4DA9D4FCA}">
      <dgm:prSet/>
      <dgm:spPr/>
      <dgm:t>
        <a:bodyPr/>
        <a:lstStyle/>
        <a:p>
          <a:endParaRPr lang="en-GB"/>
        </a:p>
      </dgm:t>
    </dgm:pt>
    <dgm:pt modelId="{31A6D654-B4F6-4144-B486-CAF2385F74D3}" type="sibTrans" cxnId="{9FE593D9-F7DF-4163-8BA4-14F4DA9D4FCA}">
      <dgm:prSet/>
      <dgm:spPr>
        <a:xfrm rot="10800000">
          <a:off x="2355353" y="3207720"/>
          <a:ext cx="617885" cy="207627"/>
        </a:xfrm>
        <a:solidFill>
          <a:srgbClr val="FFC000"/>
        </a:solidFill>
        <a:ln>
          <a:noFill/>
        </a:ln>
        <a:effectLst/>
      </dgm:spPr>
      <dgm:t>
        <a:bodyPr/>
        <a:lstStyle/>
        <a:p>
          <a:endParaRPr lang="en-GB">
            <a:solidFill>
              <a:srgbClr val="FFFFFF"/>
            </a:solidFill>
            <a:latin typeface="Arial"/>
            <a:ea typeface="ＭＳ Ｐゴシック"/>
            <a:cs typeface="Arial"/>
          </a:endParaRPr>
        </a:p>
      </dgm:t>
    </dgm:pt>
    <dgm:pt modelId="{E0C257BF-93F1-427F-BA14-CECF8FDD1237}">
      <dgm:prSet phldrT="[Text]" custT="1"/>
      <dgm:spPr>
        <a:xfrm>
          <a:off x="1091673" y="3014923"/>
          <a:ext cx="1186444" cy="593222"/>
        </a:xfrm>
        <a:solidFill>
          <a:srgbClr val="008BC8"/>
        </a:solidFill>
        <a:ln w="25400" cap="flat" cmpd="sng" algn="ctr">
          <a:noFill/>
          <a:prstDash val="solid"/>
        </a:ln>
        <a:effectLst/>
      </dgm:spPr>
      <dgm:t>
        <a:bodyPr/>
        <a:lstStyle/>
        <a:p>
          <a:r>
            <a:rPr lang="en-GB"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Article Producer</a:t>
          </a:r>
          <a:endParaRPr lang="en-GB" sz="12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0840F537-A4F2-4D2F-B236-967A37D2A7BE}" type="parTrans" cxnId="{0D60979F-13E6-4651-B619-26B6FC44D856}">
      <dgm:prSet/>
      <dgm:spPr/>
      <dgm:t>
        <a:bodyPr/>
        <a:lstStyle/>
        <a:p>
          <a:endParaRPr lang="en-GB"/>
        </a:p>
      </dgm:t>
    </dgm:pt>
    <dgm:pt modelId="{5BC742ED-B845-45FC-A6FD-00161748CDDD}" type="sibTrans" cxnId="{0D60979F-13E6-4651-B619-26B6FC44D856}">
      <dgm:prSet/>
      <dgm:spPr>
        <a:xfrm rot="15099857">
          <a:off x="1063594" y="2265205"/>
          <a:ext cx="617885" cy="207627"/>
        </a:xfrm>
        <a:solidFill>
          <a:srgbClr val="FFC000"/>
        </a:solidFill>
        <a:ln>
          <a:noFill/>
        </a:ln>
        <a:effectLst/>
      </dgm:spPr>
      <dgm:t>
        <a:bodyPr/>
        <a:lstStyle/>
        <a:p>
          <a:endParaRPr lang="en-GB">
            <a:solidFill>
              <a:srgbClr val="FFFFFF"/>
            </a:solidFill>
            <a:latin typeface="Arial"/>
            <a:ea typeface="ＭＳ Ｐゴシック"/>
            <a:cs typeface="Arial"/>
          </a:endParaRPr>
        </a:p>
      </dgm:t>
    </dgm:pt>
    <dgm:pt modelId="{C34087EF-7514-439F-A86F-9BB50948594C}">
      <dgm:prSet phldrT="[Text]" custT="1"/>
      <dgm:spPr>
        <a:xfrm>
          <a:off x="466955" y="1129893"/>
          <a:ext cx="1186444" cy="593222"/>
        </a:xfrm>
        <a:solidFill>
          <a:srgbClr val="008BC8"/>
        </a:solidFill>
        <a:ln w="25400" cap="flat" cmpd="sng" algn="ctr">
          <a:noFill/>
          <a:prstDash val="solid"/>
        </a:ln>
        <a:effectLst/>
      </dgm:spPr>
      <dgm:t>
        <a:bodyPr/>
        <a:lstStyle/>
        <a:p>
          <a:r>
            <a:rPr lang="en-GB"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End User</a:t>
          </a:r>
          <a:endParaRPr lang="en-GB" sz="12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A615212F-3B4A-4CEA-8B2C-AA10FCCF7382}" type="parTrans" cxnId="{1635A781-91F0-431B-91D2-39724981C4F6}">
      <dgm:prSet/>
      <dgm:spPr/>
      <dgm:t>
        <a:bodyPr/>
        <a:lstStyle/>
        <a:p>
          <a:endParaRPr lang="en-GB"/>
        </a:p>
      </dgm:t>
    </dgm:pt>
    <dgm:pt modelId="{372173C4-3A5D-4113-9E35-9C556E8100FC}" type="sibTrans" cxnId="{1635A781-91F0-431B-91D2-39724981C4F6}">
      <dgm:prSet/>
      <dgm:spPr>
        <a:xfrm rot="19491331">
          <a:off x="1553294" y="758063"/>
          <a:ext cx="617885" cy="207627"/>
        </a:xfrm>
        <a:solidFill>
          <a:srgbClr val="FFC000"/>
        </a:solidFill>
        <a:ln>
          <a:noFill/>
        </a:ln>
        <a:effectLst/>
      </dgm:spPr>
      <dgm:t>
        <a:bodyPr/>
        <a:lstStyle/>
        <a:p>
          <a:endParaRPr lang="en-GB">
            <a:solidFill>
              <a:srgbClr val="FFFFFF"/>
            </a:solidFill>
            <a:latin typeface="Arial"/>
            <a:ea typeface="ＭＳ Ｐゴシック"/>
            <a:cs typeface="Arial"/>
          </a:endParaRPr>
        </a:p>
      </dgm:t>
    </dgm:pt>
    <dgm:pt modelId="{15A26E9C-3A6F-4CBB-BB5D-61FC239EC897}" type="pres">
      <dgm:prSet presAssocID="{651295A6-9B60-456A-A79B-FC0F7FED3FE7}" presName="Name0" presStyleCnt="0">
        <dgm:presLayoutVars>
          <dgm:dir/>
          <dgm:resizeHandles val="exact"/>
        </dgm:presLayoutVars>
      </dgm:prSet>
      <dgm:spPr/>
      <dgm:t>
        <a:bodyPr/>
        <a:lstStyle/>
        <a:p>
          <a:endParaRPr lang="en-GB"/>
        </a:p>
      </dgm:t>
    </dgm:pt>
    <dgm:pt modelId="{39D39089-C14D-4D56-A2E7-05D8C858F2EB}" type="pres">
      <dgm:prSet presAssocID="{CA4BEB7C-8037-475B-8664-76886DEDB4B8}" presName="node" presStyleLbl="node1" presStyleIdx="0" presStyleCnt="5" custScaleX="109157" custScaleY="81751">
        <dgm:presLayoutVars>
          <dgm:bulletEnabled val="1"/>
        </dgm:presLayoutVars>
      </dgm:prSet>
      <dgm:spPr>
        <a:prstGeom prst="roundRect">
          <a:avLst>
            <a:gd name="adj" fmla="val 10000"/>
          </a:avLst>
        </a:prstGeom>
      </dgm:spPr>
      <dgm:t>
        <a:bodyPr/>
        <a:lstStyle/>
        <a:p>
          <a:endParaRPr lang="en-GB"/>
        </a:p>
      </dgm:t>
    </dgm:pt>
    <dgm:pt modelId="{0D19B21E-D422-44B4-9D48-AD0DCE7D482E}" type="pres">
      <dgm:prSet presAssocID="{E9F62021-4101-46B3-8105-1EFC5318CA36}" presName="sibTrans" presStyleLbl="sibTrans2D1" presStyleIdx="0" presStyleCnt="5"/>
      <dgm:spPr>
        <a:prstGeom prst="leftRightArrow">
          <a:avLst>
            <a:gd name="adj1" fmla="val 60000"/>
            <a:gd name="adj2" fmla="val 50000"/>
          </a:avLst>
        </a:prstGeom>
      </dgm:spPr>
      <dgm:t>
        <a:bodyPr/>
        <a:lstStyle/>
        <a:p>
          <a:endParaRPr lang="en-GB"/>
        </a:p>
      </dgm:t>
    </dgm:pt>
    <dgm:pt modelId="{3D5BF84D-CC53-44DD-B613-29BD1A41822E}" type="pres">
      <dgm:prSet presAssocID="{E9F62021-4101-46B3-8105-1EFC5318CA36}" presName="connectorText" presStyleLbl="sibTrans2D1" presStyleIdx="0" presStyleCnt="5"/>
      <dgm:spPr/>
      <dgm:t>
        <a:bodyPr/>
        <a:lstStyle/>
        <a:p>
          <a:endParaRPr lang="en-GB"/>
        </a:p>
      </dgm:t>
    </dgm:pt>
    <dgm:pt modelId="{1591BCBA-5617-4E58-8555-C6CA9C6B23CF}" type="pres">
      <dgm:prSet presAssocID="{25BC025F-9ABF-43FB-9A2D-50BA98087DFE}" presName="node" presStyleLbl="node1" presStyleIdx="1" presStyleCnt="5" custScaleX="109157" custScaleY="81751">
        <dgm:presLayoutVars>
          <dgm:bulletEnabled val="1"/>
        </dgm:presLayoutVars>
      </dgm:prSet>
      <dgm:spPr>
        <a:prstGeom prst="roundRect">
          <a:avLst>
            <a:gd name="adj" fmla="val 10000"/>
          </a:avLst>
        </a:prstGeom>
      </dgm:spPr>
      <dgm:t>
        <a:bodyPr/>
        <a:lstStyle/>
        <a:p>
          <a:endParaRPr lang="en-GB"/>
        </a:p>
      </dgm:t>
    </dgm:pt>
    <dgm:pt modelId="{C79A5885-B8E9-4A9A-9B7F-14DA313BBF7B}" type="pres">
      <dgm:prSet presAssocID="{99047D24-D65D-436D-BAAA-EA3A618A7B6C}" presName="sibTrans" presStyleLbl="sibTrans2D1" presStyleIdx="1" presStyleCnt="5"/>
      <dgm:spPr>
        <a:prstGeom prst="leftRightArrow">
          <a:avLst>
            <a:gd name="adj1" fmla="val 60000"/>
            <a:gd name="adj2" fmla="val 50000"/>
          </a:avLst>
        </a:prstGeom>
      </dgm:spPr>
      <dgm:t>
        <a:bodyPr/>
        <a:lstStyle/>
        <a:p>
          <a:endParaRPr lang="en-GB"/>
        </a:p>
      </dgm:t>
    </dgm:pt>
    <dgm:pt modelId="{2A049F64-7FB9-4971-A4B1-D5AA1CFC4BDA}" type="pres">
      <dgm:prSet presAssocID="{99047D24-D65D-436D-BAAA-EA3A618A7B6C}" presName="connectorText" presStyleLbl="sibTrans2D1" presStyleIdx="1" presStyleCnt="5"/>
      <dgm:spPr/>
      <dgm:t>
        <a:bodyPr/>
        <a:lstStyle/>
        <a:p>
          <a:endParaRPr lang="en-GB"/>
        </a:p>
      </dgm:t>
    </dgm:pt>
    <dgm:pt modelId="{A5338551-23AC-49C7-ABC7-8F1711136575}" type="pres">
      <dgm:prSet presAssocID="{74603A0C-A6EC-47AB-832C-F9A8A78E62BC}" presName="node" presStyleLbl="node1" presStyleIdx="2" presStyleCnt="5" custScaleX="109157" custScaleY="81751">
        <dgm:presLayoutVars>
          <dgm:bulletEnabled val="1"/>
        </dgm:presLayoutVars>
      </dgm:prSet>
      <dgm:spPr>
        <a:prstGeom prst="roundRect">
          <a:avLst>
            <a:gd name="adj" fmla="val 10000"/>
          </a:avLst>
        </a:prstGeom>
      </dgm:spPr>
      <dgm:t>
        <a:bodyPr/>
        <a:lstStyle/>
        <a:p>
          <a:endParaRPr lang="en-GB"/>
        </a:p>
      </dgm:t>
    </dgm:pt>
    <dgm:pt modelId="{556F4EDF-0FDE-44ED-8BB5-B6AE31CBF182}" type="pres">
      <dgm:prSet presAssocID="{31A6D654-B4F6-4144-B486-CAF2385F74D3}" presName="sibTrans" presStyleLbl="sibTrans2D1" presStyleIdx="2" presStyleCnt="5"/>
      <dgm:spPr>
        <a:prstGeom prst="leftRightArrow">
          <a:avLst>
            <a:gd name="adj1" fmla="val 60000"/>
            <a:gd name="adj2" fmla="val 50000"/>
          </a:avLst>
        </a:prstGeom>
      </dgm:spPr>
      <dgm:t>
        <a:bodyPr/>
        <a:lstStyle/>
        <a:p>
          <a:endParaRPr lang="en-GB"/>
        </a:p>
      </dgm:t>
    </dgm:pt>
    <dgm:pt modelId="{C003EB7D-B89B-4139-A62D-F42A45E9DE6F}" type="pres">
      <dgm:prSet presAssocID="{31A6D654-B4F6-4144-B486-CAF2385F74D3}" presName="connectorText" presStyleLbl="sibTrans2D1" presStyleIdx="2" presStyleCnt="5"/>
      <dgm:spPr/>
      <dgm:t>
        <a:bodyPr/>
        <a:lstStyle/>
        <a:p>
          <a:endParaRPr lang="en-GB"/>
        </a:p>
      </dgm:t>
    </dgm:pt>
    <dgm:pt modelId="{2531E95C-06D0-471C-939C-2F94DBFE67F7}" type="pres">
      <dgm:prSet presAssocID="{E0C257BF-93F1-427F-BA14-CECF8FDD1237}" presName="node" presStyleLbl="node1" presStyleIdx="3" presStyleCnt="5" custScaleX="109157" custScaleY="81751">
        <dgm:presLayoutVars>
          <dgm:bulletEnabled val="1"/>
        </dgm:presLayoutVars>
      </dgm:prSet>
      <dgm:spPr>
        <a:prstGeom prst="roundRect">
          <a:avLst>
            <a:gd name="adj" fmla="val 10000"/>
          </a:avLst>
        </a:prstGeom>
      </dgm:spPr>
      <dgm:t>
        <a:bodyPr/>
        <a:lstStyle/>
        <a:p>
          <a:endParaRPr lang="en-GB"/>
        </a:p>
      </dgm:t>
    </dgm:pt>
    <dgm:pt modelId="{EAF649F7-5D39-4597-A397-D85B6D6694AB}" type="pres">
      <dgm:prSet presAssocID="{5BC742ED-B845-45FC-A6FD-00161748CDDD}" presName="sibTrans" presStyleLbl="sibTrans2D1" presStyleIdx="3" presStyleCnt="5"/>
      <dgm:spPr>
        <a:prstGeom prst="leftRightArrow">
          <a:avLst>
            <a:gd name="adj1" fmla="val 60000"/>
            <a:gd name="adj2" fmla="val 50000"/>
          </a:avLst>
        </a:prstGeom>
      </dgm:spPr>
      <dgm:t>
        <a:bodyPr/>
        <a:lstStyle/>
        <a:p>
          <a:endParaRPr lang="en-GB"/>
        </a:p>
      </dgm:t>
    </dgm:pt>
    <dgm:pt modelId="{6C6ABEC1-014E-4B6F-8034-BD5363E3470C}" type="pres">
      <dgm:prSet presAssocID="{5BC742ED-B845-45FC-A6FD-00161748CDDD}" presName="connectorText" presStyleLbl="sibTrans2D1" presStyleIdx="3" presStyleCnt="5"/>
      <dgm:spPr/>
      <dgm:t>
        <a:bodyPr/>
        <a:lstStyle/>
        <a:p>
          <a:endParaRPr lang="en-GB"/>
        </a:p>
      </dgm:t>
    </dgm:pt>
    <dgm:pt modelId="{6C241362-DEB0-4FBF-AA67-38F13E48A663}" type="pres">
      <dgm:prSet presAssocID="{C34087EF-7514-439F-A86F-9BB50948594C}" presName="node" presStyleLbl="node1" presStyleIdx="4" presStyleCnt="5" custScaleX="109157" custScaleY="81751" custRadScaleRad="101522" custRadScaleInc="1413">
        <dgm:presLayoutVars>
          <dgm:bulletEnabled val="1"/>
        </dgm:presLayoutVars>
      </dgm:prSet>
      <dgm:spPr>
        <a:prstGeom prst="roundRect">
          <a:avLst>
            <a:gd name="adj" fmla="val 10000"/>
          </a:avLst>
        </a:prstGeom>
      </dgm:spPr>
      <dgm:t>
        <a:bodyPr/>
        <a:lstStyle/>
        <a:p>
          <a:endParaRPr lang="en-GB"/>
        </a:p>
      </dgm:t>
    </dgm:pt>
    <dgm:pt modelId="{F12FE166-7482-4C25-BA23-9A01DD856D58}" type="pres">
      <dgm:prSet presAssocID="{372173C4-3A5D-4113-9E35-9C556E8100FC}" presName="sibTrans" presStyleLbl="sibTrans2D1" presStyleIdx="4" presStyleCnt="5"/>
      <dgm:spPr>
        <a:prstGeom prst="leftRightArrow">
          <a:avLst>
            <a:gd name="adj1" fmla="val 60000"/>
            <a:gd name="adj2" fmla="val 50000"/>
          </a:avLst>
        </a:prstGeom>
      </dgm:spPr>
      <dgm:t>
        <a:bodyPr/>
        <a:lstStyle/>
        <a:p>
          <a:endParaRPr lang="en-GB"/>
        </a:p>
      </dgm:t>
    </dgm:pt>
    <dgm:pt modelId="{9477B510-246C-4891-AB3D-D41054865CD3}" type="pres">
      <dgm:prSet presAssocID="{372173C4-3A5D-4113-9E35-9C556E8100FC}" presName="connectorText" presStyleLbl="sibTrans2D1" presStyleIdx="4" presStyleCnt="5"/>
      <dgm:spPr/>
      <dgm:t>
        <a:bodyPr/>
        <a:lstStyle/>
        <a:p>
          <a:endParaRPr lang="en-GB"/>
        </a:p>
      </dgm:t>
    </dgm:pt>
  </dgm:ptLst>
  <dgm:cxnLst>
    <dgm:cxn modelId="{01302138-11C0-45AD-80CC-1B880F134D82}" type="presOf" srcId="{C34087EF-7514-439F-A86F-9BB50948594C}" destId="{6C241362-DEB0-4FBF-AA67-38F13E48A663}" srcOrd="0" destOrd="0" presId="urn:microsoft.com/office/officeart/2005/8/layout/cycle7"/>
    <dgm:cxn modelId="{1635A781-91F0-431B-91D2-39724981C4F6}" srcId="{651295A6-9B60-456A-A79B-FC0F7FED3FE7}" destId="{C34087EF-7514-439F-A86F-9BB50948594C}" srcOrd="4" destOrd="0" parTransId="{A615212F-3B4A-4CEA-8B2C-AA10FCCF7382}" sibTransId="{372173C4-3A5D-4113-9E35-9C556E8100FC}"/>
    <dgm:cxn modelId="{6D76FAD8-66DB-4B02-9A9E-A3C762D134A2}" srcId="{651295A6-9B60-456A-A79B-FC0F7FED3FE7}" destId="{CA4BEB7C-8037-475B-8664-76886DEDB4B8}" srcOrd="0" destOrd="0" parTransId="{ADF754BB-6055-4E7D-8FA9-BBD13FF924C6}" sibTransId="{E9F62021-4101-46B3-8105-1EFC5318CA36}"/>
    <dgm:cxn modelId="{E48A63E6-E94B-45BD-8B5B-2E5A2DB3B80D}" type="presOf" srcId="{CA4BEB7C-8037-475B-8664-76886DEDB4B8}" destId="{39D39089-C14D-4D56-A2E7-05D8C858F2EB}" srcOrd="0" destOrd="0" presId="urn:microsoft.com/office/officeart/2005/8/layout/cycle7"/>
    <dgm:cxn modelId="{0D60979F-13E6-4651-B619-26B6FC44D856}" srcId="{651295A6-9B60-456A-A79B-FC0F7FED3FE7}" destId="{E0C257BF-93F1-427F-BA14-CECF8FDD1237}" srcOrd="3" destOrd="0" parTransId="{0840F537-A4F2-4D2F-B236-967A37D2A7BE}" sibTransId="{5BC742ED-B845-45FC-A6FD-00161748CDDD}"/>
    <dgm:cxn modelId="{BD6A317A-3844-404B-88D5-D03FD866C93B}" type="presOf" srcId="{25BC025F-9ABF-43FB-9A2D-50BA98087DFE}" destId="{1591BCBA-5617-4E58-8555-C6CA9C6B23CF}" srcOrd="0" destOrd="0" presId="urn:microsoft.com/office/officeart/2005/8/layout/cycle7"/>
    <dgm:cxn modelId="{C5724D2B-03AA-424D-8A75-E535776E40BB}" type="presOf" srcId="{E0C257BF-93F1-427F-BA14-CECF8FDD1237}" destId="{2531E95C-06D0-471C-939C-2F94DBFE67F7}" srcOrd="0" destOrd="0" presId="urn:microsoft.com/office/officeart/2005/8/layout/cycle7"/>
    <dgm:cxn modelId="{616DFDD9-B8B0-48F6-B478-FDE4F3B88977}" type="presOf" srcId="{99047D24-D65D-436D-BAAA-EA3A618A7B6C}" destId="{C79A5885-B8E9-4A9A-9B7F-14DA313BBF7B}" srcOrd="0" destOrd="0" presId="urn:microsoft.com/office/officeart/2005/8/layout/cycle7"/>
    <dgm:cxn modelId="{E6B3546A-8ABB-49F7-AD4F-B31DA8A176BD}" type="presOf" srcId="{651295A6-9B60-456A-A79B-FC0F7FED3FE7}" destId="{15A26E9C-3A6F-4CBB-BB5D-61FC239EC897}" srcOrd="0" destOrd="0" presId="urn:microsoft.com/office/officeart/2005/8/layout/cycle7"/>
    <dgm:cxn modelId="{8F13C799-A86E-4011-A448-8240DD74CF0C}" type="presOf" srcId="{5BC742ED-B845-45FC-A6FD-00161748CDDD}" destId="{6C6ABEC1-014E-4B6F-8034-BD5363E3470C}" srcOrd="1" destOrd="0" presId="urn:microsoft.com/office/officeart/2005/8/layout/cycle7"/>
    <dgm:cxn modelId="{8A52ADF0-04BF-4A94-97F0-9D66A999C4B6}" type="presOf" srcId="{372173C4-3A5D-4113-9E35-9C556E8100FC}" destId="{9477B510-246C-4891-AB3D-D41054865CD3}" srcOrd="1" destOrd="0" presId="urn:microsoft.com/office/officeart/2005/8/layout/cycle7"/>
    <dgm:cxn modelId="{94124CAD-1C15-4C4D-96C1-43EC74057893}" type="presOf" srcId="{372173C4-3A5D-4113-9E35-9C556E8100FC}" destId="{F12FE166-7482-4C25-BA23-9A01DD856D58}" srcOrd="0" destOrd="0" presId="urn:microsoft.com/office/officeart/2005/8/layout/cycle7"/>
    <dgm:cxn modelId="{988A84B6-CF2D-4767-B506-C1024E712DBE}" type="presOf" srcId="{5BC742ED-B845-45FC-A6FD-00161748CDDD}" destId="{EAF649F7-5D39-4597-A397-D85B6D6694AB}" srcOrd="0" destOrd="0" presId="urn:microsoft.com/office/officeart/2005/8/layout/cycle7"/>
    <dgm:cxn modelId="{ED8133B3-BE89-494F-9A92-044D4A99162F}" type="presOf" srcId="{31A6D654-B4F6-4144-B486-CAF2385F74D3}" destId="{C003EB7D-B89B-4139-A62D-F42A45E9DE6F}" srcOrd="1" destOrd="0" presId="urn:microsoft.com/office/officeart/2005/8/layout/cycle7"/>
    <dgm:cxn modelId="{234EC7E2-32B8-4730-A737-BDBBF70B4AE7}" type="presOf" srcId="{E9F62021-4101-46B3-8105-1EFC5318CA36}" destId="{0D19B21E-D422-44B4-9D48-AD0DCE7D482E}" srcOrd="0" destOrd="0" presId="urn:microsoft.com/office/officeart/2005/8/layout/cycle7"/>
    <dgm:cxn modelId="{3FE993A1-143B-4F0F-85B3-03D9EFC6E870}" srcId="{651295A6-9B60-456A-A79B-FC0F7FED3FE7}" destId="{25BC025F-9ABF-43FB-9A2D-50BA98087DFE}" srcOrd="1" destOrd="0" parTransId="{3DAF8359-91E4-4D7B-8412-E1EDFE3BF093}" sibTransId="{99047D24-D65D-436D-BAAA-EA3A618A7B6C}"/>
    <dgm:cxn modelId="{248ADE03-5F1E-4942-8BCC-5BF5D92C95D2}" type="presOf" srcId="{31A6D654-B4F6-4144-B486-CAF2385F74D3}" destId="{556F4EDF-0FDE-44ED-8BB5-B6AE31CBF182}" srcOrd="0" destOrd="0" presId="urn:microsoft.com/office/officeart/2005/8/layout/cycle7"/>
    <dgm:cxn modelId="{884DE299-C589-45CB-8687-7A75D2F1F448}" type="presOf" srcId="{99047D24-D65D-436D-BAAA-EA3A618A7B6C}" destId="{2A049F64-7FB9-4971-A4B1-D5AA1CFC4BDA}" srcOrd="1" destOrd="0" presId="urn:microsoft.com/office/officeart/2005/8/layout/cycle7"/>
    <dgm:cxn modelId="{8FB301A8-B2E5-475A-8917-B9F3ACF6B7BC}" type="presOf" srcId="{74603A0C-A6EC-47AB-832C-F9A8A78E62BC}" destId="{A5338551-23AC-49C7-ABC7-8F1711136575}" srcOrd="0" destOrd="0" presId="urn:microsoft.com/office/officeart/2005/8/layout/cycle7"/>
    <dgm:cxn modelId="{9FE593D9-F7DF-4163-8BA4-14F4DA9D4FCA}" srcId="{651295A6-9B60-456A-A79B-FC0F7FED3FE7}" destId="{74603A0C-A6EC-47AB-832C-F9A8A78E62BC}" srcOrd="2" destOrd="0" parTransId="{19E330EC-DB0C-486C-996D-BF9CED204171}" sibTransId="{31A6D654-B4F6-4144-B486-CAF2385F74D3}"/>
    <dgm:cxn modelId="{0DE99093-F3D6-4696-856C-2382E359268F}" type="presOf" srcId="{E9F62021-4101-46B3-8105-1EFC5318CA36}" destId="{3D5BF84D-CC53-44DD-B613-29BD1A41822E}" srcOrd="1" destOrd="0" presId="urn:microsoft.com/office/officeart/2005/8/layout/cycle7"/>
    <dgm:cxn modelId="{8EB9E9C1-5A56-4607-8FCB-21510AFEA7C6}" type="presParOf" srcId="{15A26E9C-3A6F-4CBB-BB5D-61FC239EC897}" destId="{39D39089-C14D-4D56-A2E7-05D8C858F2EB}" srcOrd="0" destOrd="0" presId="urn:microsoft.com/office/officeart/2005/8/layout/cycle7"/>
    <dgm:cxn modelId="{DDA81520-A068-4639-BA39-04715530E365}" type="presParOf" srcId="{15A26E9C-3A6F-4CBB-BB5D-61FC239EC897}" destId="{0D19B21E-D422-44B4-9D48-AD0DCE7D482E}" srcOrd="1" destOrd="0" presId="urn:microsoft.com/office/officeart/2005/8/layout/cycle7"/>
    <dgm:cxn modelId="{22C4732A-6C5F-46D3-B889-A59A7FE06D89}" type="presParOf" srcId="{0D19B21E-D422-44B4-9D48-AD0DCE7D482E}" destId="{3D5BF84D-CC53-44DD-B613-29BD1A41822E}" srcOrd="0" destOrd="0" presId="urn:microsoft.com/office/officeart/2005/8/layout/cycle7"/>
    <dgm:cxn modelId="{32217B58-F502-45B1-8AF9-E0587B8FE31E}" type="presParOf" srcId="{15A26E9C-3A6F-4CBB-BB5D-61FC239EC897}" destId="{1591BCBA-5617-4E58-8555-C6CA9C6B23CF}" srcOrd="2" destOrd="0" presId="urn:microsoft.com/office/officeart/2005/8/layout/cycle7"/>
    <dgm:cxn modelId="{2A3DD770-098A-476E-9E9A-3A8460AD60C7}" type="presParOf" srcId="{15A26E9C-3A6F-4CBB-BB5D-61FC239EC897}" destId="{C79A5885-B8E9-4A9A-9B7F-14DA313BBF7B}" srcOrd="3" destOrd="0" presId="urn:microsoft.com/office/officeart/2005/8/layout/cycle7"/>
    <dgm:cxn modelId="{8181FD3E-E808-403B-953A-600024BBC3B6}" type="presParOf" srcId="{C79A5885-B8E9-4A9A-9B7F-14DA313BBF7B}" destId="{2A049F64-7FB9-4971-A4B1-D5AA1CFC4BDA}" srcOrd="0" destOrd="0" presId="urn:microsoft.com/office/officeart/2005/8/layout/cycle7"/>
    <dgm:cxn modelId="{6C8D0D79-0F0D-422A-8CA6-44F180ED1796}" type="presParOf" srcId="{15A26E9C-3A6F-4CBB-BB5D-61FC239EC897}" destId="{A5338551-23AC-49C7-ABC7-8F1711136575}" srcOrd="4" destOrd="0" presId="urn:microsoft.com/office/officeart/2005/8/layout/cycle7"/>
    <dgm:cxn modelId="{819AAA41-6853-4836-B697-F293FC2007F1}" type="presParOf" srcId="{15A26E9C-3A6F-4CBB-BB5D-61FC239EC897}" destId="{556F4EDF-0FDE-44ED-8BB5-B6AE31CBF182}" srcOrd="5" destOrd="0" presId="urn:microsoft.com/office/officeart/2005/8/layout/cycle7"/>
    <dgm:cxn modelId="{29754D6C-EB12-4DB0-BD6E-8E0EC54A7BA8}" type="presParOf" srcId="{556F4EDF-0FDE-44ED-8BB5-B6AE31CBF182}" destId="{C003EB7D-B89B-4139-A62D-F42A45E9DE6F}" srcOrd="0" destOrd="0" presId="urn:microsoft.com/office/officeart/2005/8/layout/cycle7"/>
    <dgm:cxn modelId="{09FF72F6-7334-4B2A-B9B6-7FF267A0B480}" type="presParOf" srcId="{15A26E9C-3A6F-4CBB-BB5D-61FC239EC897}" destId="{2531E95C-06D0-471C-939C-2F94DBFE67F7}" srcOrd="6" destOrd="0" presId="urn:microsoft.com/office/officeart/2005/8/layout/cycle7"/>
    <dgm:cxn modelId="{B3C45185-264F-4A66-BA7B-82BE3208C4D3}" type="presParOf" srcId="{15A26E9C-3A6F-4CBB-BB5D-61FC239EC897}" destId="{EAF649F7-5D39-4597-A397-D85B6D6694AB}" srcOrd="7" destOrd="0" presId="urn:microsoft.com/office/officeart/2005/8/layout/cycle7"/>
    <dgm:cxn modelId="{47740D1B-8391-4F4D-9652-AFEFDE8F87E8}" type="presParOf" srcId="{EAF649F7-5D39-4597-A397-D85B6D6694AB}" destId="{6C6ABEC1-014E-4B6F-8034-BD5363E3470C}" srcOrd="0" destOrd="0" presId="urn:microsoft.com/office/officeart/2005/8/layout/cycle7"/>
    <dgm:cxn modelId="{AF8CABDC-C319-43FF-AEE2-A875168AEA96}" type="presParOf" srcId="{15A26E9C-3A6F-4CBB-BB5D-61FC239EC897}" destId="{6C241362-DEB0-4FBF-AA67-38F13E48A663}" srcOrd="8" destOrd="0" presId="urn:microsoft.com/office/officeart/2005/8/layout/cycle7"/>
    <dgm:cxn modelId="{D5EF1E35-973D-4241-89BE-174D06E593D3}" type="presParOf" srcId="{15A26E9C-3A6F-4CBB-BB5D-61FC239EC897}" destId="{F12FE166-7482-4C25-BA23-9A01DD856D58}" srcOrd="9" destOrd="0" presId="urn:microsoft.com/office/officeart/2005/8/layout/cycle7"/>
    <dgm:cxn modelId="{0FEE9C39-0ABC-4499-98DA-B9A06AB6493F}" type="presParOf" srcId="{F12FE166-7482-4C25-BA23-9A01DD856D58}" destId="{9477B510-246C-4891-AB3D-D41054865CD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39089-C14D-4D56-A2E7-05D8C858F2EB}">
      <dsp:nvSpPr>
        <dsp:cNvPr id="0" name=""/>
        <dsp:cNvSpPr/>
      </dsp:nvSpPr>
      <dsp:spPr>
        <a:xfrm>
          <a:off x="2016752" y="81831"/>
          <a:ext cx="1295087" cy="484965"/>
        </a:xfrm>
        <a:prstGeom prst="roundRect">
          <a:avLst>
            <a:gd name="adj" fmla="val 10000"/>
          </a:avLst>
        </a:prstGeom>
        <a:solidFill>
          <a:srgbClr val="008B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Registrant</a:t>
          </a:r>
          <a:endParaRPr lang="en-GB" sz="1200" b="1" kern="1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dsp:txBody>
      <dsp:txXfrm>
        <a:off x="2030956" y="96035"/>
        <a:ext cx="1266679" cy="456557"/>
      </dsp:txXfrm>
    </dsp:sp>
    <dsp:sp modelId="{0D19B21E-D422-44B4-9D48-AD0DCE7D482E}">
      <dsp:nvSpPr>
        <dsp:cNvPr id="0" name=""/>
        <dsp:cNvSpPr/>
      </dsp:nvSpPr>
      <dsp:spPr>
        <a:xfrm rot="2160000">
          <a:off x="3191162" y="796177"/>
          <a:ext cx="530971" cy="207627"/>
        </a:xfrm>
        <a:prstGeom prst="lef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solidFill>
              <a:srgbClr val="FFFFFF"/>
            </a:solidFill>
            <a:latin typeface="Arial"/>
            <a:ea typeface="ＭＳ Ｐゴシック"/>
            <a:cs typeface="Arial"/>
          </a:endParaRPr>
        </a:p>
      </dsp:txBody>
      <dsp:txXfrm>
        <a:off x="3253450" y="837702"/>
        <a:ext cx="406395" cy="124577"/>
      </dsp:txXfrm>
    </dsp:sp>
    <dsp:sp modelId="{1591BCBA-5617-4E58-8555-C6CA9C6B23CF}">
      <dsp:nvSpPr>
        <dsp:cNvPr id="0" name=""/>
        <dsp:cNvSpPr/>
      </dsp:nvSpPr>
      <dsp:spPr>
        <a:xfrm>
          <a:off x="3601455" y="1233185"/>
          <a:ext cx="1295087" cy="484965"/>
        </a:xfrm>
        <a:prstGeom prst="roundRect">
          <a:avLst>
            <a:gd name="adj" fmla="val 10000"/>
          </a:avLst>
        </a:prstGeom>
        <a:solidFill>
          <a:srgbClr val="008B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Distributor</a:t>
          </a:r>
          <a:endParaRPr lang="en-GB" sz="1200" b="1" kern="1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dsp:txBody>
      <dsp:txXfrm>
        <a:off x="3615659" y="1247389"/>
        <a:ext cx="1266679" cy="456557"/>
      </dsp:txXfrm>
    </dsp:sp>
    <dsp:sp modelId="{C79A5885-B8E9-4A9A-9B7F-14DA313BBF7B}">
      <dsp:nvSpPr>
        <dsp:cNvPr id="0" name=""/>
        <dsp:cNvSpPr/>
      </dsp:nvSpPr>
      <dsp:spPr>
        <a:xfrm rot="6480000">
          <a:off x="3680862" y="2303319"/>
          <a:ext cx="530971" cy="207627"/>
        </a:xfrm>
        <a:prstGeom prst="lef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solidFill>
              <a:srgbClr val="FFFFFF"/>
            </a:solidFill>
            <a:latin typeface="Arial"/>
            <a:ea typeface="ＭＳ Ｐゴシック"/>
            <a:cs typeface="Arial"/>
          </a:endParaRPr>
        </a:p>
      </dsp:txBody>
      <dsp:txXfrm rot="10800000">
        <a:off x="3743150" y="2344844"/>
        <a:ext cx="406395" cy="124577"/>
      </dsp:txXfrm>
    </dsp:sp>
    <dsp:sp modelId="{A5338551-23AC-49C7-ABC7-8F1711136575}">
      <dsp:nvSpPr>
        <dsp:cNvPr id="0" name=""/>
        <dsp:cNvSpPr/>
      </dsp:nvSpPr>
      <dsp:spPr>
        <a:xfrm>
          <a:off x="2996152" y="3096116"/>
          <a:ext cx="1295087" cy="484965"/>
        </a:xfrm>
        <a:prstGeom prst="roundRect">
          <a:avLst>
            <a:gd name="adj" fmla="val 10000"/>
          </a:avLst>
        </a:prstGeom>
        <a:solidFill>
          <a:srgbClr val="008B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Formulator</a:t>
          </a:r>
          <a:endParaRPr lang="en-GB" sz="1200" b="1" kern="1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dsp:txBody>
      <dsp:txXfrm>
        <a:off x="3010356" y="3110320"/>
        <a:ext cx="1266679" cy="456557"/>
      </dsp:txXfrm>
    </dsp:sp>
    <dsp:sp modelId="{556F4EDF-0FDE-44ED-8BB5-B6AE31CBF182}">
      <dsp:nvSpPr>
        <dsp:cNvPr id="0" name=""/>
        <dsp:cNvSpPr/>
      </dsp:nvSpPr>
      <dsp:spPr>
        <a:xfrm rot="10800000">
          <a:off x="2398810" y="3234784"/>
          <a:ext cx="530971" cy="207627"/>
        </a:xfrm>
        <a:prstGeom prst="lef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solidFill>
              <a:srgbClr val="FFFFFF"/>
            </a:solidFill>
            <a:latin typeface="Arial"/>
            <a:ea typeface="ＭＳ Ｐゴシック"/>
            <a:cs typeface="Arial"/>
          </a:endParaRPr>
        </a:p>
      </dsp:txBody>
      <dsp:txXfrm rot="10800000">
        <a:off x="2461098" y="3276309"/>
        <a:ext cx="406395" cy="124577"/>
      </dsp:txXfrm>
    </dsp:sp>
    <dsp:sp modelId="{2531E95C-06D0-471C-939C-2F94DBFE67F7}">
      <dsp:nvSpPr>
        <dsp:cNvPr id="0" name=""/>
        <dsp:cNvSpPr/>
      </dsp:nvSpPr>
      <dsp:spPr>
        <a:xfrm>
          <a:off x="1037352" y="3096116"/>
          <a:ext cx="1295087" cy="484965"/>
        </a:xfrm>
        <a:prstGeom prst="roundRect">
          <a:avLst>
            <a:gd name="adj" fmla="val 10000"/>
          </a:avLst>
        </a:prstGeom>
        <a:solidFill>
          <a:srgbClr val="008B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Article Producer</a:t>
          </a:r>
          <a:endParaRPr lang="en-GB" sz="1200" b="1" kern="1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dsp:txBody>
      <dsp:txXfrm>
        <a:off x="1051556" y="3110320"/>
        <a:ext cx="1266679" cy="456557"/>
      </dsp:txXfrm>
    </dsp:sp>
    <dsp:sp modelId="{EAF649F7-5D39-4597-A397-D85B6D6694AB}">
      <dsp:nvSpPr>
        <dsp:cNvPr id="0" name=""/>
        <dsp:cNvSpPr/>
      </dsp:nvSpPr>
      <dsp:spPr>
        <a:xfrm rot="15099857">
          <a:off x="1107051" y="2292269"/>
          <a:ext cx="530971" cy="207627"/>
        </a:xfrm>
        <a:prstGeom prst="lef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solidFill>
              <a:srgbClr val="FFFFFF"/>
            </a:solidFill>
            <a:latin typeface="Arial"/>
            <a:ea typeface="ＭＳ Ｐゴシック"/>
            <a:cs typeface="Arial"/>
          </a:endParaRPr>
        </a:p>
      </dsp:txBody>
      <dsp:txXfrm rot="10800000">
        <a:off x="1169339" y="2333794"/>
        <a:ext cx="406395" cy="124577"/>
      </dsp:txXfrm>
    </dsp:sp>
    <dsp:sp modelId="{6C241362-DEB0-4FBF-AA67-38F13E48A663}">
      <dsp:nvSpPr>
        <dsp:cNvPr id="0" name=""/>
        <dsp:cNvSpPr/>
      </dsp:nvSpPr>
      <dsp:spPr>
        <a:xfrm>
          <a:off x="412634" y="1211086"/>
          <a:ext cx="1295087" cy="484965"/>
        </a:xfrm>
        <a:prstGeom prst="roundRect">
          <a:avLst>
            <a:gd name="adj" fmla="val 10000"/>
          </a:avLst>
        </a:prstGeom>
        <a:solidFill>
          <a:srgbClr val="008B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End User</a:t>
          </a:r>
          <a:endParaRPr lang="en-GB" sz="1200" b="1" kern="1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dsp:txBody>
      <dsp:txXfrm>
        <a:off x="426838" y="1225290"/>
        <a:ext cx="1266679" cy="456557"/>
      </dsp:txXfrm>
    </dsp:sp>
    <dsp:sp modelId="{F12FE166-7482-4C25-BA23-9A01DD856D58}">
      <dsp:nvSpPr>
        <dsp:cNvPr id="0" name=""/>
        <dsp:cNvSpPr/>
      </dsp:nvSpPr>
      <dsp:spPr>
        <a:xfrm rot="19491331">
          <a:off x="1596751" y="785127"/>
          <a:ext cx="530971" cy="207627"/>
        </a:xfrm>
        <a:prstGeom prst="lef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solidFill>
              <a:srgbClr val="FFFFFF"/>
            </a:solidFill>
            <a:latin typeface="Arial"/>
            <a:ea typeface="ＭＳ Ｐゴシック"/>
            <a:cs typeface="Arial"/>
          </a:endParaRPr>
        </a:p>
      </dsp:txBody>
      <dsp:txXfrm>
        <a:off x="1659039" y="826652"/>
        <a:ext cx="406395" cy="12457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EB405-C557-469D-83F8-01C51BC8BC91}" type="datetimeFigureOut">
              <a:rPr lang="en-GB" smtClean="0"/>
              <a:t>27/08/2019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26A76-5F30-4617-9AAC-4F471AEB7A8D}" type="slidenum">
              <a:rPr lang="en-GB" smtClean="0"/>
              <a:t>‹#›</a:t>
            </a:fld>
            <a:endParaRPr lang="en-GB"/>
          </a:p>
        </p:txBody>
      </p:sp>
    </p:spTree>
    <p:extLst>
      <p:ext uri="{BB962C8B-B14F-4D97-AF65-F5344CB8AC3E}">
        <p14:creationId xmlns:p14="http://schemas.microsoft.com/office/powerpoint/2010/main" val="279263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826A76-5F30-4617-9AAC-4F471AEB7A8D}" type="slidenum">
              <a:rPr lang="en-GB" smtClean="0"/>
              <a:t>1</a:t>
            </a:fld>
            <a:endParaRPr lang="en-GB"/>
          </a:p>
        </p:txBody>
      </p:sp>
    </p:spTree>
    <p:extLst>
      <p:ext uri="{BB962C8B-B14F-4D97-AF65-F5344CB8AC3E}">
        <p14:creationId xmlns:p14="http://schemas.microsoft.com/office/powerpoint/2010/main" val="326706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US" altLang="en-US" baseline="0" dirty="0" smtClean="0">
                <a:ea typeface="ＭＳ Ｐゴシック" pitchFamily="34" charset="-128"/>
                <a:cs typeface="Arial" charset="0"/>
              </a:rPr>
              <a:t>For more information see the presentation REACH and CLP: what formulators need to know at </a:t>
            </a:r>
            <a:r>
              <a:rPr lang="en-GB" sz="1200" b="0" i="0" u="none" strike="noStrike" kern="1200" dirty="0" smtClean="0">
                <a:solidFill>
                  <a:schemeClr val="tx1"/>
                </a:solidFill>
                <a:effectLst/>
                <a:latin typeface="+mn-lt"/>
                <a:ea typeface="+mn-ea"/>
                <a:cs typeface="+mn-cs"/>
              </a:rPr>
              <a:t>https://echa.europa.eu/regulations/reach/downstream-users/presentations-for-downstream-users</a:t>
            </a:r>
            <a:r>
              <a:rPr lang="en-US" sz="1200" b="0" i="0" u="none" strike="noStrike" kern="1200" baseline="0" dirty="0" smtClean="0">
                <a:solidFill>
                  <a:schemeClr val="tx1"/>
                </a:solidFill>
                <a:effectLst/>
                <a:latin typeface="+mn-lt"/>
                <a:ea typeface="ＭＳ Ｐゴシック" pitchFamily="34" charset="-128"/>
                <a:cs typeface="Arial" charset="0"/>
              </a:rPr>
              <a:t>.</a:t>
            </a:r>
            <a:endParaRPr lang="en-GB"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826A76-5F30-4617-9AAC-4F471AEB7A8D}" type="slidenum">
              <a:rPr lang="en-GB" smtClean="0"/>
              <a:t>11</a:t>
            </a:fld>
            <a:endParaRPr lang="en-GB"/>
          </a:p>
        </p:txBody>
      </p:sp>
    </p:spTree>
    <p:extLst>
      <p:ext uri="{BB962C8B-B14F-4D97-AF65-F5344CB8AC3E}">
        <p14:creationId xmlns:p14="http://schemas.microsoft.com/office/powerpoint/2010/main" val="349235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dirty="0" smtClean="0"/>
              <a:t>The communication requirements are defined in Title IV of REACH. The format or content of a safety data sheet is specified in annex II. A use friendly description of safety data sheets, exposure scenarios and what to do when you receive it is provided in this guide https://echa.europa.eu/safety-data-sheets-and-exposure-scenarios-guide.</a:t>
            </a:r>
          </a:p>
        </p:txBody>
      </p:sp>
      <p:sp>
        <p:nvSpPr>
          <p:cNvPr id="4" name="Slide Number Placeholder 3"/>
          <p:cNvSpPr>
            <a:spLocks noGrp="1"/>
          </p:cNvSpPr>
          <p:nvPr>
            <p:ph type="sldNum" sz="quarter" idx="10"/>
          </p:nvPr>
        </p:nvSpPr>
        <p:spPr/>
        <p:txBody>
          <a:bodyPr/>
          <a:lstStyle/>
          <a:p>
            <a:fld id="{99826A76-5F30-4617-9AAC-4F471AEB7A8D}" type="slidenum">
              <a:rPr lang="en-GB" smtClean="0"/>
              <a:t>13</a:t>
            </a:fld>
            <a:endParaRPr lang="en-GB"/>
          </a:p>
        </p:txBody>
      </p:sp>
    </p:spTree>
    <p:extLst>
      <p:ext uri="{BB962C8B-B14F-4D97-AF65-F5344CB8AC3E}">
        <p14:creationId xmlns:p14="http://schemas.microsoft.com/office/powerpoint/2010/main" val="17495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Candidate List: </a:t>
            </a:r>
            <a:r>
              <a:rPr lang="en-GB" altLang="en-US" dirty="0" smtClean="0"/>
              <a:t>Substances of concern for human health and/or the environment can be identified and subsequently regulated to make sure that the risks associated with the use of these substances are properly controlled. One  regulatory mechanism under REACH is authorisation. A substance identified as a substance of very high concern (SVHC) is placed on the Candidate List, which is the first step in the authorisation procedure.  See http://www.echa.europa.eu/candidate-list-table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PBT/</a:t>
            </a:r>
            <a:r>
              <a:rPr lang="en-GB" altLang="en-US" b="1" dirty="0" err="1" smtClean="0"/>
              <a:t>vPvP</a:t>
            </a:r>
            <a:r>
              <a:rPr lang="en-GB" altLang="en-US" b="1" dirty="0" smtClean="0"/>
              <a:t>: </a:t>
            </a:r>
            <a:r>
              <a:rPr lang="en-GB" altLang="en-US" dirty="0" smtClean="0"/>
              <a:t>persistent, </a:t>
            </a:r>
            <a:r>
              <a:rPr lang="en-GB" altLang="en-US" dirty="0" err="1" smtClean="0"/>
              <a:t>bioaccumulative</a:t>
            </a:r>
            <a:r>
              <a:rPr lang="en-GB" altLang="en-US" dirty="0" smtClean="0"/>
              <a:t> and toxic or very persistent and very </a:t>
            </a:r>
            <a:r>
              <a:rPr lang="en-GB" altLang="en-US" dirty="0" err="1" smtClean="0"/>
              <a:t>bioaccumulative</a:t>
            </a:r>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14</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NOTE: A supplier is required to provide relevant ES for a registered, hazardous, </a:t>
            </a:r>
            <a:r>
              <a:rPr lang="en-GB" altLang="en-US" b="1" dirty="0" smtClean="0"/>
              <a:t>substance</a:t>
            </a:r>
            <a:r>
              <a:rPr lang="en-GB" altLang="en-US" dirty="0" smtClean="0"/>
              <a:t>. For a </a:t>
            </a:r>
            <a:r>
              <a:rPr lang="en-GB" altLang="en-US" b="1" dirty="0" smtClean="0"/>
              <a:t>mixture, </a:t>
            </a:r>
            <a:r>
              <a:rPr lang="en-GB" altLang="en-US" dirty="0" smtClean="0"/>
              <a:t>the supplier may communicate the information in several ways.  He may consolidate the information into (</a:t>
            </a:r>
            <a:r>
              <a:rPr lang="en-GB" altLang="en-US" dirty="0" err="1" smtClean="0"/>
              <a:t>i</a:t>
            </a:r>
            <a:r>
              <a:rPr lang="en-GB" altLang="en-US" dirty="0" smtClean="0"/>
              <a:t>) an annex of safe use information for the mixture or (ii) the main body of the SDS or he may provide ES for ingredient substances with a SDS. </a:t>
            </a:r>
          </a:p>
          <a:p>
            <a:r>
              <a:rPr lang="en-GB" altLang="en-US" dirty="0" smtClean="0"/>
              <a:t>A difficulty in knowing when to expect an exposure scenario is that you do not know the quantity manufactured or imported by the registrant.</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PBT/</a:t>
            </a:r>
            <a:r>
              <a:rPr lang="en-GB" altLang="en-US" b="1" dirty="0" err="1" smtClean="0"/>
              <a:t>vPvP</a:t>
            </a:r>
            <a:r>
              <a:rPr lang="en-GB" altLang="en-US" b="1" dirty="0" smtClean="0"/>
              <a:t>: </a:t>
            </a:r>
            <a:r>
              <a:rPr lang="en-GB" altLang="en-US" dirty="0" smtClean="0"/>
              <a:t>persistent, </a:t>
            </a:r>
            <a:r>
              <a:rPr lang="en-GB" altLang="en-US" dirty="0" err="1" smtClean="0"/>
              <a:t>bioaccumulative</a:t>
            </a:r>
            <a:r>
              <a:rPr lang="en-GB" altLang="en-US" dirty="0" smtClean="0"/>
              <a:t> and toxic or very persistent and very </a:t>
            </a:r>
            <a:r>
              <a:rPr lang="en-GB" altLang="en-US" dirty="0" err="1" smtClean="0"/>
              <a:t>bioaccumulative</a:t>
            </a:r>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15</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DU</a:t>
            </a:r>
            <a:r>
              <a:rPr lang="en-GB" baseline="0" dirty="0" smtClean="0"/>
              <a:t> may receive an SDS without any ES attached, and there may be valid reasons why this is so.</a:t>
            </a:r>
          </a:p>
          <a:p>
            <a:endParaRPr lang="en-GB" baseline="0" dirty="0" smtClean="0"/>
          </a:p>
          <a:p>
            <a:r>
              <a:rPr lang="en-GB" dirty="0" smtClean="0"/>
              <a:t>Basically the ES is one output of the chemical safety report (CSR), which is required for hazardous substances registered in quantities greater than 10 tonnes/year (Articles 14 and 37) . So for the reasons outlined above if no CSR was required</a:t>
            </a:r>
            <a:r>
              <a:rPr lang="en-GB" baseline="0" dirty="0" smtClean="0"/>
              <a:t> there will be no ES.</a:t>
            </a:r>
            <a:endParaRPr lang="en-GB" dirty="0"/>
          </a:p>
        </p:txBody>
      </p:sp>
      <p:sp>
        <p:nvSpPr>
          <p:cNvPr id="4" name="Slide Number Placeholder 3"/>
          <p:cNvSpPr>
            <a:spLocks noGrp="1"/>
          </p:cNvSpPr>
          <p:nvPr>
            <p:ph type="sldNum" sz="quarter" idx="10"/>
          </p:nvPr>
        </p:nvSpPr>
        <p:spPr/>
        <p:txBody>
          <a:bodyPr/>
          <a:lstStyle/>
          <a:p>
            <a:fld id="{F8C46B90-FFDE-4F1A-9B7D-5A1B619C1E5B}" type="slidenum">
              <a:rPr lang="en-GB" smtClean="0"/>
              <a:t>16</a:t>
            </a:fld>
            <a:endParaRPr lang="en-GB"/>
          </a:p>
        </p:txBody>
      </p:sp>
    </p:spTree>
    <p:extLst>
      <p:ext uri="{BB962C8B-B14F-4D97-AF65-F5344CB8AC3E}">
        <p14:creationId xmlns:p14="http://schemas.microsoft.com/office/powerpoint/2010/main" val="318567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SDS: Prescribed</a:t>
            </a:r>
            <a:r>
              <a:rPr lang="en-GB" baseline="0" dirty="0" smtClean="0"/>
              <a:t> in the legal text - section and subsection headings and contents, covering the properties and hazards, and giving some “recommendations” about the usage, such as first aid and fire fighting measures. This guide may help the DU to understand what he receives, section by section, and any actions he may need to take: </a:t>
            </a:r>
            <a:r>
              <a:rPr lang="en-GB" altLang="en-US" dirty="0" smtClean="0"/>
              <a:t>https://echa.europa.eu/safety-data-sheets-and-exposure-scenarios-guide</a:t>
            </a:r>
            <a:endParaRPr lang="en-GB" baseline="0" dirty="0" smtClean="0"/>
          </a:p>
          <a:p>
            <a:endParaRPr lang="en-GB" baseline="0" dirty="0" smtClean="0"/>
          </a:p>
          <a:p>
            <a:r>
              <a:rPr lang="en-GB" baseline="0" dirty="0" smtClean="0"/>
              <a:t>ES: legally required, but contents not prescribed – except that they must contain information that enables safe use of the substance (i.e. the operational conditions and risk management measures). </a:t>
            </a:r>
            <a:r>
              <a:rPr lang="en-GB" sz="1200" b="0" i="0" kern="1200" dirty="0" smtClean="0">
                <a:solidFill>
                  <a:schemeClr val="tx1"/>
                </a:solidFill>
                <a:effectLst/>
                <a:latin typeface="+mn-lt"/>
                <a:ea typeface="+mn-ea"/>
                <a:cs typeface="+mn-cs"/>
              </a:rPr>
              <a:t>The annotated templates shown at the link present the recommended structure based on practical experience and moves toward a harmonised format within the industry, and include examples of the type of information that should be present.</a:t>
            </a:r>
            <a:r>
              <a:rPr lang="en-GB" sz="1200" b="0" i="0" kern="1200" baseline="0" dirty="0" smtClean="0">
                <a:solidFill>
                  <a:schemeClr val="tx1"/>
                </a:solidFill>
                <a:effectLst/>
                <a:latin typeface="+mn-lt"/>
                <a:ea typeface="+mn-ea"/>
                <a:cs typeface="+mn-cs"/>
              </a:rPr>
              <a:t> S</a:t>
            </a:r>
            <a:r>
              <a:rPr lang="en-GB" sz="1200" b="0" i="0" kern="1200" dirty="0" smtClean="0">
                <a:solidFill>
                  <a:schemeClr val="tx1"/>
                </a:solidFill>
                <a:effectLst/>
                <a:latin typeface="+mn-lt"/>
                <a:ea typeface="+mn-ea"/>
                <a:cs typeface="+mn-cs"/>
              </a:rPr>
              <a:t>ome elements of the template are subject to further development. </a:t>
            </a:r>
            <a:endParaRPr lang="en-GB" dirty="0"/>
          </a:p>
        </p:txBody>
      </p:sp>
      <p:sp>
        <p:nvSpPr>
          <p:cNvPr id="4" name="Slide Number Placeholder 3"/>
          <p:cNvSpPr>
            <a:spLocks noGrp="1"/>
          </p:cNvSpPr>
          <p:nvPr>
            <p:ph type="sldNum" sz="quarter" idx="10"/>
          </p:nvPr>
        </p:nvSpPr>
        <p:spPr/>
        <p:txBody>
          <a:bodyPr/>
          <a:lstStyle/>
          <a:p>
            <a:fld id="{F8C46B90-FFDE-4F1A-9B7D-5A1B619C1E5B}" type="slidenum">
              <a:rPr lang="en-GB" smtClean="0"/>
              <a:t>17</a:t>
            </a:fld>
            <a:endParaRPr lang="en-GB"/>
          </a:p>
        </p:txBody>
      </p:sp>
    </p:spTree>
    <p:extLst>
      <p:ext uri="{BB962C8B-B14F-4D97-AF65-F5344CB8AC3E}">
        <p14:creationId xmlns:p14="http://schemas.microsoft.com/office/powerpoint/2010/main" val="228078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noProof="0" dirty="0" smtClean="0"/>
              <a:t>As part of ENES</a:t>
            </a:r>
            <a:r>
              <a:rPr lang="en-GB" baseline="0" noProof="0" dirty="0" smtClean="0"/>
              <a:t>, a great deal of work has gone into developing and harmonising the ES format and contents. </a:t>
            </a:r>
          </a:p>
          <a:p>
            <a:pPr eaLnBrk="1" hangingPunct="1">
              <a:defRPr/>
            </a:pPr>
            <a:endParaRPr lang="en-GB" baseline="0" noProof="0" dirty="0" smtClean="0"/>
          </a:p>
          <a:p>
            <a:pPr eaLnBrk="1" hangingPunct="1">
              <a:defRPr/>
            </a:pPr>
            <a:r>
              <a:rPr lang="en-GB" baseline="0" noProof="0" dirty="0" smtClean="0"/>
              <a:t>Currently there are different formats in use, which can confuse DUs, who may not be able to find relevant ES, distinguish within an ES which is the relevant information, distinguish if two different ES are describing the same use etc. Stakeholders have worked together to develop a table of contents, short titles, harmonisation of formats, phrases etc. to enable greater clarity, understanding, and use of the information. </a:t>
            </a:r>
          </a:p>
          <a:p>
            <a:pPr eaLnBrk="1" hangingPunct="1">
              <a:defRPr/>
            </a:pPr>
            <a:endParaRPr lang="fi-FI"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Proposed annotated templates can be found here: http://echa.europa.eu/support/guidance-on-reach-and-clp-implementation/formats</a:t>
            </a:r>
          </a:p>
          <a:p>
            <a:endParaRPr lang="en-GB" dirty="0" smtClean="0"/>
          </a:p>
          <a:p>
            <a:r>
              <a:rPr lang="en-GB" dirty="0" smtClean="0"/>
              <a:t>As the ES comes from the CSA/CSR, stakeholders are also looking at certain aspects of this,</a:t>
            </a:r>
            <a:r>
              <a:rPr lang="en-GB" baseline="0" dirty="0" smtClean="0"/>
              <a:t> that</a:t>
            </a:r>
            <a:r>
              <a:rPr lang="en-GB" dirty="0" smtClean="0"/>
              <a:t> affect the ES.</a:t>
            </a:r>
          </a:p>
          <a:p>
            <a:endParaRPr lang="en-GB" dirty="0" smtClean="0"/>
          </a:p>
        </p:txBody>
      </p:sp>
      <p:sp>
        <p:nvSpPr>
          <p:cNvPr id="4" name="Slide Number Placeholder 3"/>
          <p:cNvSpPr>
            <a:spLocks noGrp="1"/>
          </p:cNvSpPr>
          <p:nvPr>
            <p:ph type="sldNum" sz="quarter" idx="10"/>
          </p:nvPr>
        </p:nvSpPr>
        <p:spPr/>
        <p:txBody>
          <a:bodyPr/>
          <a:lstStyle/>
          <a:p>
            <a:fld id="{F8C46B90-FFDE-4F1A-9B7D-5A1B619C1E5B}" type="slidenum">
              <a:rPr lang="en-GB" smtClean="0"/>
              <a:t>18</a:t>
            </a:fld>
            <a:endParaRPr lang="en-GB"/>
          </a:p>
        </p:txBody>
      </p:sp>
    </p:spTree>
    <p:extLst>
      <p:ext uri="{BB962C8B-B14F-4D97-AF65-F5344CB8AC3E}">
        <p14:creationId xmlns:p14="http://schemas.microsoft.com/office/powerpoint/2010/main" val="382464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altLang="it-IT" dirty="0" smtClean="0">
                <a:ea typeface="ＭＳ Ｐゴシック" pitchFamily="34" charset="-128"/>
                <a:cs typeface="Arial" charset="0"/>
              </a:rPr>
              <a:t>When you receive an ES the first thing to check is if your and your customer’s foreseeable uses and conditions of use are covered. The possible further actions you need to take, depending on the outcome of your check, will be explained in the coming slides. In any case, if you are aware of data indicating that applying the ES leads to unsafe use, you should inform your supplier and implement adequate control of the risk. </a:t>
            </a:r>
          </a:p>
          <a:p>
            <a:endParaRPr lang="en-GB" altLang="it-IT" dirty="0" smtClean="0">
              <a:ea typeface="ＭＳ Ｐゴシック" pitchFamily="34" charset="-128"/>
              <a:cs typeface="Arial" charset="0"/>
            </a:endParaRPr>
          </a:p>
          <a:p>
            <a:r>
              <a:rPr lang="en-GB" altLang="it-IT" dirty="0" smtClean="0">
                <a:ea typeface="ＭＳ Ｐゴシック" pitchFamily="34" charset="-128"/>
                <a:cs typeface="Arial" charset="0"/>
              </a:rPr>
              <a:t>For more information check the practical</a:t>
            </a:r>
            <a:r>
              <a:rPr lang="en-GB" altLang="it-IT" baseline="0" dirty="0" smtClean="0">
                <a:ea typeface="ＭＳ Ｐゴシック" pitchFamily="34" charset="-128"/>
                <a:cs typeface="Arial" charset="0"/>
              </a:rPr>
              <a:t> guide “</a:t>
            </a:r>
            <a:r>
              <a:rPr lang="en-GB" dirty="0" smtClean="0"/>
              <a:t>How downstream users can handle exposure scenarios” at https://echa.europa.eu/practical-guides</a:t>
            </a:r>
            <a:endParaRPr lang="en-GB" altLang="it-IT" dirty="0" smtClean="0">
              <a:ea typeface="ＭＳ Ｐゴシック" pitchFamily="34" charset="-128"/>
              <a:cs typeface="Arial" charset="0"/>
            </a:endParaRPr>
          </a:p>
        </p:txBody>
      </p:sp>
    </p:spTree>
    <p:extLst>
      <p:ext uri="{BB962C8B-B14F-4D97-AF65-F5344CB8AC3E}">
        <p14:creationId xmlns:p14="http://schemas.microsoft.com/office/powerpoint/2010/main" val="357264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altLang="it-IT" dirty="0" smtClean="0">
                <a:ea typeface="ＭＳ Ｐゴシック" pitchFamily="34" charset="-128"/>
                <a:cs typeface="Arial" charset="0"/>
              </a:rPr>
              <a:t>When you receive an ES the first thing to check is if your and your customer’s foreseeable uses and conditions of use are covered. The possible further actions you need to take, depending on the outcome of your check, will be explained in the coming slides. In any case, if you are aware of data indicating that applying the ES leads to unsafe use, you should inform your supplier and implement adequate control of the risk. </a:t>
            </a:r>
          </a:p>
          <a:p>
            <a:endParaRPr lang="en-GB" altLang="it-IT" dirty="0" smtClean="0">
              <a:ea typeface="ＭＳ Ｐゴシック" pitchFamily="34" charset="-128"/>
              <a:cs typeface="Arial" charset="0"/>
            </a:endParaRPr>
          </a:p>
          <a:p>
            <a:r>
              <a:rPr lang="en-GB" altLang="it-IT" dirty="0" smtClean="0">
                <a:ea typeface="ＭＳ Ｐゴシック" pitchFamily="34" charset="-128"/>
                <a:cs typeface="Arial" charset="0"/>
              </a:rPr>
              <a:t>Providing a SDS on request:</a:t>
            </a:r>
            <a:r>
              <a:rPr lang="en-GB" altLang="it-IT" baseline="0" dirty="0" smtClean="0">
                <a:ea typeface="ＭＳ Ｐゴシック" pitchFamily="34" charset="-128"/>
                <a:cs typeface="Arial" charset="0"/>
              </a:rPr>
              <a:t> t</a:t>
            </a:r>
            <a:r>
              <a:rPr lang="en-GB" dirty="0" smtClean="0"/>
              <a:t>he supplier must provide the recipient at his request a SDS, where a mixture does not meet the criteria for classification, but contains certain substances</a:t>
            </a:r>
            <a:r>
              <a:rPr lang="en-GB" baseline="0" dirty="0" smtClean="0"/>
              <a:t> above various limits (</a:t>
            </a:r>
            <a:r>
              <a:rPr lang="en-GB" altLang="it-IT" dirty="0" smtClean="0">
                <a:ea typeface="ＭＳ Ｐゴシック" pitchFamily="34" charset="-128"/>
                <a:cs typeface="Arial" charset="0"/>
              </a:rPr>
              <a:t>according to REACH Article 31(3))</a:t>
            </a:r>
            <a:r>
              <a:rPr lang="en-GB" dirty="0" smtClean="0"/>
              <a:t>: </a:t>
            </a:r>
          </a:p>
          <a:p>
            <a:pPr marL="228600" indent="-228600">
              <a:buAutoNum type="alphaLcParenBoth"/>
            </a:pPr>
            <a:r>
              <a:rPr lang="en-GB" dirty="0" smtClean="0"/>
              <a:t>in an individual concentration of ≥ 1 % by weight for non-gaseous mixtures and ≥ 0,2 % by volume for gaseous mixtures at least one substance posing human health or environmental hazards; or </a:t>
            </a:r>
          </a:p>
          <a:p>
            <a:pPr marL="228600" indent="-228600">
              <a:buAutoNum type="alphaLcParenBoth"/>
            </a:pPr>
            <a:r>
              <a:rPr lang="en-GB" dirty="0" smtClean="0"/>
              <a:t>in an individual concentration of ≥ 0,1 % by weight for non-gaseous mixtures at least one substance that is persistent, </a:t>
            </a:r>
            <a:r>
              <a:rPr lang="en-GB" dirty="0" err="1" smtClean="0"/>
              <a:t>bioaccumulative</a:t>
            </a:r>
            <a:r>
              <a:rPr lang="en-GB" dirty="0" smtClean="0"/>
              <a:t> and toxic or very persistent and very </a:t>
            </a:r>
            <a:r>
              <a:rPr lang="en-GB" dirty="0" err="1" smtClean="0"/>
              <a:t>bioaccumulative</a:t>
            </a:r>
            <a:r>
              <a:rPr lang="en-GB" dirty="0" smtClean="0"/>
              <a:t> in accordance with the criteria set out in Annex XIII or has been included for reasons other than those referred to in point (a) in the list established in accordance with Article 59(1); or </a:t>
            </a:r>
          </a:p>
          <a:p>
            <a:pPr marL="228600" indent="-228600">
              <a:buAutoNum type="alphaLcParenBoth"/>
            </a:pPr>
            <a:r>
              <a:rPr lang="en-GB" dirty="0" smtClean="0"/>
              <a:t>a substance for which there are Community workplace exposure limits</a:t>
            </a:r>
          </a:p>
        </p:txBody>
      </p:sp>
    </p:spTree>
    <p:extLst>
      <p:ext uri="{BB962C8B-B14F-4D97-AF65-F5344CB8AC3E}">
        <p14:creationId xmlns:p14="http://schemas.microsoft.com/office/powerpoint/2010/main" val="603559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ＭＳ Ｐゴシック" charset="0"/>
                <a:cs typeface="Arial" charset="0"/>
              </a:rPr>
              <a:t>This slide illustrates the three ways to communicate the relevant safe use information in the ES of your substances further downstream to your customers receiving your mixtures. If your customers are other formulators, you should attach the relevant ESs to the SDS. This does not necessarily mean all the ESs you have received. If your customers are end-users of the mixture, you can either integrate the safe use information in body of SDS or append it to the SDS, depending on the diversity of the conditions of use. </a:t>
            </a:r>
            <a:endParaRPr lang="en-GB" dirty="0" smtClean="0"/>
          </a:p>
          <a:p>
            <a:endParaRPr lang="en-GB" dirty="0" smtClean="0"/>
          </a:p>
          <a:p>
            <a:r>
              <a:rPr lang="en-GB" dirty="0" smtClean="0"/>
              <a:t>See here for legal requirements: http://www.echa.europa.eu/documents/10162/966058/formulator_graph.pdf</a:t>
            </a:r>
          </a:p>
          <a:p>
            <a:endParaRPr lang="en-GB" dirty="0" smtClean="0"/>
          </a:p>
          <a:p>
            <a:r>
              <a:rPr lang="en-GB" dirty="0" smtClean="0"/>
              <a:t>For more</a:t>
            </a:r>
            <a:r>
              <a:rPr lang="en-GB" baseline="0" dirty="0" smtClean="0"/>
              <a:t> information check the presentation </a:t>
            </a:r>
            <a:r>
              <a:rPr lang="en-GB" altLang="it-IT" noProof="0" dirty="0" smtClean="0">
                <a:ea typeface="ＭＳ Ｐゴシック" pitchFamily="34" charset="-128"/>
                <a:cs typeface="Arial" charset="0"/>
              </a:rPr>
              <a:t>“REACH and CLP: what formulators need to know” at https://echa.europa.eu/regulations/reach/downstream-users/presentations-for-downstream-users</a:t>
            </a:r>
            <a:r>
              <a:rPr lang="en-GB" sz="1200" b="0" i="0" u="none" strike="noStrike" kern="1200" dirty="0" smtClean="0">
                <a:solidFill>
                  <a:schemeClr val="tx1"/>
                </a:solidFill>
                <a:effectLst/>
                <a:latin typeface="+mn-lt"/>
                <a:ea typeface="+mn-ea"/>
                <a:cs typeface="+mn-cs"/>
              </a:rPr>
              <a:t>. This includes information on the methodologies</a:t>
            </a:r>
            <a:r>
              <a:rPr lang="en-GB" sz="1200" b="0" i="0" u="none" strike="noStrike" kern="1200" baseline="0" dirty="0" smtClean="0">
                <a:solidFill>
                  <a:schemeClr val="tx1"/>
                </a:solidFill>
                <a:effectLst/>
                <a:latin typeface="+mn-lt"/>
                <a:ea typeface="+mn-ea"/>
                <a:cs typeface="+mn-cs"/>
              </a:rPr>
              <a:t> used to identify the relevant information to communicate (SUMI and LCID)).</a:t>
            </a:r>
            <a:endParaRPr lang="en-GB" dirty="0" smtClean="0"/>
          </a:p>
          <a:p>
            <a:endParaRPr lang="en-GB" dirty="0"/>
          </a:p>
        </p:txBody>
      </p:sp>
      <p:sp>
        <p:nvSpPr>
          <p:cNvPr id="4" name="Slide Number Placeholder 3"/>
          <p:cNvSpPr>
            <a:spLocks noGrp="1"/>
          </p:cNvSpPr>
          <p:nvPr>
            <p:ph type="sldNum" sz="quarter" idx="10"/>
          </p:nvPr>
        </p:nvSpPr>
        <p:spPr/>
        <p:txBody>
          <a:bodyPr/>
          <a:lstStyle/>
          <a:p>
            <a:fld id="{F8C46B90-FFDE-4F1A-9B7D-5A1B619C1E5B}" type="slidenum">
              <a:rPr lang="en-GB" smtClean="0"/>
              <a:t>22</a:t>
            </a:fld>
            <a:endParaRPr lang="en-GB"/>
          </a:p>
        </p:txBody>
      </p:sp>
    </p:spTree>
    <p:extLst>
      <p:ext uri="{BB962C8B-B14F-4D97-AF65-F5344CB8AC3E}">
        <p14:creationId xmlns:p14="http://schemas.microsoft.com/office/powerpoint/2010/main" val="276540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a:t>
            </a:fld>
            <a:endParaRPr lang="en-GB" dirty="0"/>
          </a:p>
        </p:txBody>
      </p:sp>
    </p:spTree>
    <p:extLst>
      <p:ext uri="{BB962C8B-B14F-4D97-AF65-F5344CB8AC3E}">
        <p14:creationId xmlns:p14="http://schemas.microsoft.com/office/powerpoint/2010/main" val="1739835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A</a:t>
            </a:r>
            <a:r>
              <a:rPr lang="en-GB" baseline="0" smtClean="0"/>
              <a:t>s </a:t>
            </a:r>
            <a:r>
              <a:rPr lang="en-GB" baseline="0" dirty="0" smtClean="0"/>
              <a:t>well as protecting human health and the environment, good communication is good for business.</a:t>
            </a:r>
            <a:endParaRPr lang="en-GB" dirty="0"/>
          </a:p>
        </p:txBody>
      </p:sp>
      <p:sp>
        <p:nvSpPr>
          <p:cNvPr id="4" name="Slide Number Placeholder 3"/>
          <p:cNvSpPr>
            <a:spLocks noGrp="1"/>
          </p:cNvSpPr>
          <p:nvPr>
            <p:ph type="sldNum" sz="quarter" idx="10"/>
          </p:nvPr>
        </p:nvSpPr>
        <p:spPr/>
        <p:txBody>
          <a:bodyPr/>
          <a:lstStyle/>
          <a:p>
            <a:fld id="{F8C46B90-FFDE-4F1A-9B7D-5A1B619C1E5B}" type="slidenum">
              <a:rPr lang="en-GB" smtClean="0"/>
              <a:t>23</a:t>
            </a:fld>
            <a:endParaRPr lang="en-GB"/>
          </a:p>
        </p:txBody>
      </p:sp>
    </p:spTree>
    <p:extLst>
      <p:ext uri="{BB962C8B-B14F-4D97-AF65-F5344CB8AC3E}">
        <p14:creationId xmlns:p14="http://schemas.microsoft.com/office/powerpoint/2010/main" val="2822637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US" dirty="0" smtClean="0"/>
          </a:p>
          <a:p>
            <a:r>
              <a:rPr lang="en-GB" altLang="en-US" noProof="0" dirty="0" smtClean="0"/>
              <a:t>For more general information on REACH and CLP, consult the ECHA website at echa.europa.eu </a:t>
            </a:r>
          </a:p>
        </p:txBody>
      </p:sp>
      <p:sp>
        <p:nvSpPr>
          <p:cNvPr id="4" name="Slide Number Placeholder 3"/>
          <p:cNvSpPr>
            <a:spLocks noGrp="1"/>
          </p:cNvSpPr>
          <p:nvPr>
            <p:ph type="sldNum" sz="quarter" idx="10"/>
          </p:nvPr>
        </p:nvSpPr>
        <p:spPr/>
        <p:txBody>
          <a:bodyPr/>
          <a:lstStyle/>
          <a:p>
            <a:fld id="{99826A76-5F30-4617-9AAC-4F471AEB7A8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38008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This presentation, which forms part of a series, gives a general overview and introduction to key elements related to downstream users and is aimed at a wide range of audiences, including management, workers, environmental health and safety professionals, industry groups, national and local authorities etc. </a:t>
            </a:r>
          </a:p>
        </p:txBody>
      </p:sp>
      <p:sp>
        <p:nvSpPr>
          <p:cNvPr id="4" name="Slide Number Placeholder 3"/>
          <p:cNvSpPr>
            <a:spLocks noGrp="1"/>
          </p:cNvSpPr>
          <p:nvPr>
            <p:ph type="sldNum" sz="quarter" idx="10"/>
          </p:nvPr>
        </p:nvSpPr>
        <p:spPr/>
        <p:txBody>
          <a:bodyPr/>
          <a:lstStyle/>
          <a:p>
            <a:fld id="{99826A76-5F30-4617-9AAC-4F471AEB7A8D}" type="slidenum">
              <a:rPr lang="en-GB" smtClean="0"/>
              <a:t>3</a:t>
            </a:fld>
            <a:endParaRPr lang="en-GB" dirty="0"/>
          </a:p>
        </p:txBody>
      </p:sp>
    </p:spTree>
    <p:extLst>
      <p:ext uri="{BB962C8B-B14F-4D97-AF65-F5344CB8AC3E}">
        <p14:creationId xmlns:p14="http://schemas.microsoft.com/office/powerpoint/2010/main" val="141973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Upstream communication flow (right/obligation):</a:t>
            </a:r>
            <a:r>
              <a:rPr lang="en-GB" baseline="0" dirty="0" smtClean="0"/>
              <a:t> there are a number of options, even more than displayed in the picture, but information about the substance uses needs to flow upstream to the registrant. It can be directly from each actor (end-user, DU, or formulator), or via a sector organisation etc. Depending on the supply chain, information can also flow from a DU to a formulator to a registrant, and may also include distributors.</a:t>
            </a:r>
          </a:p>
          <a:p>
            <a:endParaRPr lang="en-GB" baseline="0" dirty="0" smtClean="0"/>
          </a:p>
          <a:p>
            <a:r>
              <a:rPr lang="en-GB" baseline="0" dirty="0" smtClean="0"/>
              <a:t>Downstream communication flow (obligation): information flows downwards to the relevant actor(s), following the substance supply chain. If the substance becomes part of a mixture, then the formulator has to take some action with the substance information he receives to make it applicable for his mixture, before passing it down to his customers. End users integrating substance into articles may have to</a:t>
            </a:r>
            <a:r>
              <a:rPr lang="fr-FR" baseline="0" dirty="0" smtClean="0"/>
              <a:t> </a:t>
            </a:r>
            <a:r>
              <a:rPr lang="en-GB" baseline="0" noProof="0" dirty="0" smtClean="0"/>
              <a:t>communicate</a:t>
            </a:r>
            <a:r>
              <a:rPr lang="fr-FR" baseline="0" dirty="0" smtClean="0"/>
              <a:t> information to the </a:t>
            </a:r>
            <a:r>
              <a:rPr lang="en-GB" baseline="0" noProof="0" dirty="0" smtClean="0"/>
              <a:t>users</a:t>
            </a:r>
            <a:r>
              <a:rPr lang="fr-FR" baseline="0" dirty="0" smtClean="0"/>
              <a:t> of the articles</a:t>
            </a:r>
            <a:r>
              <a:rPr lang="en-GB" baseline="0" dirty="0" smtClean="0"/>
              <a:t>.</a:t>
            </a:r>
          </a:p>
        </p:txBody>
      </p:sp>
      <p:sp>
        <p:nvSpPr>
          <p:cNvPr id="4" name="Slide Number Placeholder 3"/>
          <p:cNvSpPr>
            <a:spLocks noGrp="1"/>
          </p:cNvSpPr>
          <p:nvPr>
            <p:ph type="sldNum" sz="quarter" idx="10"/>
          </p:nvPr>
        </p:nvSpPr>
        <p:spPr/>
        <p:txBody>
          <a:bodyPr/>
          <a:lstStyle/>
          <a:p>
            <a:fld id="{99826A76-5F30-4617-9AAC-4F471AEB7A8D}" type="slidenum">
              <a:rPr lang="en-GB" smtClean="0"/>
              <a:t>5</a:t>
            </a:fld>
            <a:endParaRPr lang="en-GB" dirty="0"/>
          </a:p>
        </p:txBody>
      </p:sp>
    </p:spTree>
    <p:extLst>
      <p:ext uri="{BB962C8B-B14F-4D97-AF65-F5344CB8AC3E}">
        <p14:creationId xmlns:p14="http://schemas.microsoft.com/office/powerpoint/2010/main" val="182769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b="1" dirty="0" smtClean="0">
                <a:ea typeface="ＭＳ Ｐゴシック" pitchFamily="34" charset="-128"/>
                <a:cs typeface="Arial" charset="0"/>
              </a:rPr>
              <a:t>Who is to prepare and provide which information in the supply chain?</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The registrant of a substance is obliged to prepare the registration dossier, and for substances that are manufactured or imported more than 10 tonnes per year, this includes also the chemical safety report.</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The registrants are required to assess the use of the substance throughout its life cycle. Therefore, as a first step, he needs to gather information on the uses of his substance in the supply chain, for example, from his customers.</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Registration dossier and the CSR document the conditions of safe use. Exposure scenarios were introduced with REACH, and they document conditions of safe use for specific uses or groups of uses. Exposure scenarios submitted to ECHA are expected to contain thorough justifications for the information that is included.</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CSR remains with ECHA, while the safety data sheet, which should </a:t>
            </a:r>
            <a:r>
              <a:rPr lang="en-GB" altLang="en-US" noProof="0" dirty="0" smtClean="0">
                <a:solidFill>
                  <a:srgbClr val="FF0000"/>
                </a:solidFill>
                <a:ea typeface="ＭＳ Ｐゴシック" pitchFamily="34" charset="-128"/>
                <a:cs typeface="Arial" charset="0"/>
              </a:rPr>
              <a:t>contain information which is </a:t>
            </a:r>
            <a:r>
              <a:rPr lang="en-GB" altLang="en-US" noProof="0" dirty="0" smtClean="0">
                <a:ea typeface="ＭＳ Ｐゴシック" pitchFamily="34" charset="-128"/>
                <a:cs typeface="Arial" charset="0"/>
              </a:rPr>
              <a:t>consistent with the CSR, is the vehicle to communicate information on safe use to the customers.</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Safety data sheets, may include exposure scenarios. Exposure scenarios for communication are expected to be simpler than ES submitted to ECHA, and they should concentrate on outlining in a clear manner the operational conditions and risk management measures which result in safe use of that substance. The use of standard formats and phrases is recommended.</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ECHA has published annotated templates and illustrative example on ES for communication (http://echa.europa.eu/support/guidance-on-reach-and-clp-implementation/formats)</a:t>
            </a:r>
          </a:p>
        </p:txBody>
      </p:sp>
      <p:sp>
        <p:nvSpPr>
          <p:cNvPr id="4" name="Slide Number Placeholder 3"/>
          <p:cNvSpPr>
            <a:spLocks noGrp="1"/>
          </p:cNvSpPr>
          <p:nvPr>
            <p:ph type="sldNum" sz="quarter" idx="10"/>
          </p:nvPr>
        </p:nvSpPr>
        <p:spPr/>
        <p:txBody>
          <a:bodyPr/>
          <a:lstStyle/>
          <a:p>
            <a:fld id="{99826A76-5F30-4617-9AAC-4F471AEB7A8D}" type="slidenum">
              <a:rPr lang="en-GB" smtClean="0"/>
              <a:t>6</a:t>
            </a:fld>
            <a:endParaRPr lang="en-GB"/>
          </a:p>
        </p:txBody>
      </p:sp>
    </p:spTree>
    <p:extLst>
      <p:ext uri="{BB962C8B-B14F-4D97-AF65-F5344CB8AC3E}">
        <p14:creationId xmlns:p14="http://schemas.microsoft.com/office/powerpoint/2010/main" val="17495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GB" altLang="en-US" b="1" noProof="0" dirty="0" smtClean="0">
                <a:ea typeface="ＭＳ Ｐゴシック" pitchFamily="34" charset="-128"/>
                <a:cs typeface="Arial" charset="0"/>
              </a:rPr>
              <a:t>Communicating uses to the registrants</a:t>
            </a:r>
          </a:p>
          <a:p>
            <a:pPr marL="171450" indent="-171450" eaLnBrk="1" hangingPunct="1">
              <a:buFont typeface="Arial" panose="020B0604020202020204" pitchFamily="34" charset="0"/>
              <a:buChar char="•"/>
              <a:defRPr/>
            </a:pPr>
            <a:endParaRPr lang="en-GB" altLang="en-US" noProof="0" dirty="0" smtClean="0">
              <a:ea typeface="ＭＳ Ｐゴシック" pitchFamily="34" charset="-128"/>
              <a:cs typeface="Arial" charset="0"/>
            </a:endParaRPr>
          </a:p>
          <a:p>
            <a:pPr marL="171450" indent="-171450" eaLnBrk="1" hangingPunct="1">
              <a:buFont typeface="Arial" panose="020B0604020202020204" pitchFamily="34" charset="0"/>
              <a:buChar char="•"/>
              <a:defRPr/>
            </a:pPr>
            <a:r>
              <a:rPr lang="en-GB" altLang="en-US" noProof="0" dirty="0" smtClean="0">
                <a:ea typeface="ＭＳ Ｐゴシック" pitchFamily="34" charset="-128"/>
                <a:cs typeface="Arial" charset="0"/>
              </a:rPr>
              <a:t>Downstream users have the right to inform their uses to the registrants in order to have them included in the registrant’s CSR. The registrant, however, may decide not to take them on board. </a:t>
            </a:r>
          </a:p>
          <a:p>
            <a:pPr marL="171450" indent="-171450" eaLnBrk="1" hangingPunct="1">
              <a:buFont typeface="Arial" panose="020B0604020202020204" pitchFamily="34" charset="0"/>
              <a:buChar char="•"/>
              <a:defRPr/>
            </a:pPr>
            <a:r>
              <a:rPr lang="en-GB" altLang="en-US" noProof="0" dirty="0" smtClean="0">
                <a:ea typeface="ＭＳ Ｐゴシック" pitchFamily="34" charset="-128"/>
                <a:cs typeface="Arial" charset="0"/>
              </a:rPr>
              <a:t>The information flow is most efficiently managed by sector associations, and they have developed use maps to cover typical uses and conditions of use in their sector. Individual companies should contact their sector organisation as a first step.</a:t>
            </a:r>
          </a:p>
          <a:p>
            <a:pPr marL="171450" indent="-171450" eaLnBrk="1" hangingPunct="1">
              <a:buFont typeface="Arial" panose="020B0604020202020204" pitchFamily="34" charset="0"/>
              <a:buChar char="•"/>
              <a:defRPr/>
            </a:pPr>
            <a:r>
              <a:rPr lang="en-GB" altLang="en-US" noProof="0" dirty="0" smtClean="0">
                <a:ea typeface="ＭＳ Ｐゴシック" pitchFamily="34" charset="-128"/>
                <a:cs typeface="Arial" charset="0"/>
              </a:rPr>
              <a:t>When there is a need to inform </a:t>
            </a:r>
            <a:r>
              <a:rPr lang="en-GB" altLang="en-US" i="1" noProof="0" dirty="0" smtClean="0">
                <a:ea typeface="ＭＳ Ｐゴシック" pitchFamily="34" charset="-128"/>
                <a:cs typeface="Arial" charset="0"/>
              </a:rPr>
              <a:t>a registrant </a:t>
            </a:r>
            <a:r>
              <a:rPr lang="en-GB" altLang="en-US" noProof="0" dirty="0" smtClean="0">
                <a:ea typeface="ＭＳ Ｐゴシック" pitchFamily="34" charset="-128"/>
                <a:cs typeface="Arial" charset="0"/>
              </a:rPr>
              <a:t>about </a:t>
            </a:r>
            <a:r>
              <a:rPr lang="en-GB" altLang="en-US" i="1" noProof="0" dirty="0" smtClean="0">
                <a:ea typeface="ＭＳ Ｐゴシック" pitchFamily="34" charset="-128"/>
                <a:cs typeface="Arial" charset="0"/>
              </a:rPr>
              <a:t>your </a:t>
            </a:r>
            <a:r>
              <a:rPr lang="en-GB" altLang="en-US" noProof="0" dirty="0" smtClean="0">
                <a:ea typeface="ＭＳ Ｐゴシック" pitchFamily="34" charset="-128"/>
                <a:cs typeface="Arial" charset="0"/>
              </a:rPr>
              <a:t>own use directly, harmonised templates should be used in order to standardise the communication flow. </a:t>
            </a:r>
            <a:r>
              <a:rPr lang="en-GB" altLang="en-US" noProof="0" dirty="0" smtClean="0">
                <a:solidFill>
                  <a:srgbClr val="FF0000"/>
                </a:solidFill>
                <a:ea typeface="ＭＳ Ｐゴシック" pitchFamily="34" charset="-128"/>
                <a:cs typeface="Arial" charset="0"/>
              </a:rPr>
              <a:t>The use map</a:t>
            </a:r>
            <a:r>
              <a:rPr lang="en-GB" altLang="en-US" baseline="0" noProof="0" dirty="0" smtClean="0">
                <a:solidFill>
                  <a:srgbClr val="FF0000"/>
                </a:solidFill>
                <a:ea typeface="ＭＳ Ｐゴシック" pitchFamily="34" charset="-128"/>
                <a:cs typeface="Arial" charset="0"/>
              </a:rPr>
              <a:t> template can be useful for this purpose as well.</a:t>
            </a:r>
            <a:r>
              <a:rPr lang="en-GB" altLang="en-US" baseline="0" noProof="0" dirty="0" smtClean="0">
                <a:ea typeface="ＭＳ Ｐゴシック" pitchFamily="34" charset="-128"/>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noProof="0" dirty="0" smtClean="0">
                <a:ea typeface="ＭＳ Ｐゴシック" pitchFamily="34" charset="-128"/>
                <a:cs typeface="Arial" charset="0"/>
              </a:rPr>
              <a:t>For more information on use </a:t>
            </a:r>
            <a:r>
              <a:rPr lang="en-GB" altLang="en-US" baseline="0" noProof="0" dirty="0" smtClean="0">
                <a:ea typeface="ＭＳ Ｐゴシック" pitchFamily="34" charset="-128"/>
                <a:cs typeface="Arial" charset="0"/>
              </a:rPr>
              <a:t>maps, see https://echa.europa.eu/csr-es-roadmap/use-maps/concept</a:t>
            </a:r>
            <a:endParaRPr lang="en-GB" altLang="en-US" noProof="0" dirty="0" smtClean="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99826A76-5F30-4617-9AAC-4F471AEB7A8D}" type="slidenum">
              <a:rPr lang="en-GB" smtClean="0"/>
              <a:t>7</a:t>
            </a:fld>
            <a:endParaRPr lang="en-GB"/>
          </a:p>
        </p:txBody>
      </p:sp>
    </p:spTree>
    <p:extLst>
      <p:ext uri="{BB962C8B-B14F-4D97-AF65-F5344CB8AC3E}">
        <p14:creationId xmlns:p14="http://schemas.microsoft.com/office/powerpoint/2010/main" val="17495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US" altLang="en-US" b="1" dirty="0" smtClean="0">
                <a:ea typeface="ＭＳ Ｐゴシック" pitchFamily="34" charset="-128"/>
                <a:cs typeface="Arial" charset="0"/>
              </a:rPr>
              <a:t>Sector Use Maps</a:t>
            </a:r>
          </a:p>
          <a:p>
            <a:pPr marL="0" indent="0" eaLnBrk="1" hangingPunct="1">
              <a:buFont typeface="Arial" panose="020B0604020202020204" pitchFamily="34" charset="0"/>
              <a:buNone/>
              <a:defRPr/>
            </a:pPr>
            <a:r>
              <a:rPr lang="en-US" altLang="en-US" dirty="0" smtClean="0">
                <a:ea typeface="ＭＳ Ｐゴシック" pitchFamily="34" charset="-128"/>
                <a:cs typeface="Arial" charset="0"/>
              </a:rPr>
              <a:t>DUs can to provide information to registrants on uses and use conditions. The Sector Use Maps is one way</a:t>
            </a:r>
            <a:r>
              <a:rPr lang="en-US" altLang="en-US" baseline="0" dirty="0" smtClean="0">
                <a:ea typeface="ＭＳ Ｐゴシック" pitchFamily="34" charset="-128"/>
                <a:cs typeface="Arial" charset="0"/>
              </a:rPr>
              <a:t> that can help facilitate this in a format that registrants can understand, with the relevant inputs they require for their assessments.</a:t>
            </a:r>
          </a:p>
          <a:p>
            <a:pPr marL="0" indent="0" eaLnBrk="1" hangingPunct="1">
              <a:buFont typeface="Arial" panose="020B0604020202020204" pitchFamily="34" charset="0"/>
              <a:buNone/>
              <a:defRPr/>
            </a:pPr>
            <a:endParaRPr lang="en-US" altLang="en-US" baseline="0" dirty="0" smtClean="0">
              <a:ea typeface="ＭＳ Ｐゴシック" pitchFamily="34" charset="-128"/>
              <a:cs typeface="Arial" charset="0"/>
            </a:endParaRPr>
          </a:p>
          <a:p>
            <a:pPr marL="0" indent="0" eaLnBrk="1" hangingPunct="1">
              <a:buFont typeface="Arial" panose="020B0604020202020204" pitchFamily="34" charset="0"/>
              <a:buNone/>
              <a:defRPr/>
            </a:pPr>
            <a:r>
              <a:rPr lang="en-US" altLang="en-US" dirty="0" smtClean="0">
                <a:ea typeface="ＭＳ Ｐゴシック" pitchFamily="34" charset="-128"/>
                <a:cs typeface="Arial" charset="0"/>
              </a:rPr>
              <a:t>Background and development</a:t>
            </a:r>
            <a:r>
              <a:rPr lang="en-US" altLang="en-US" baseline="0" dirty="0" smtClean="0">
                <a:ea typeface="ＭＳ Ｐゴシック" pitchFamily="34" charset="-128"/>
                <a:cs typeface="Arial" charset="0"/>
              </a:rPr>
              <a:t> under the exchange network on exposure scenarios (ENES). For more information see https://echa.europa.eu/about-us/exchange-network-on-exposure-scenarios.</a:t>
            </a:r>
            <a:endParaRPr lang="en-US" altLang="en-US" dirty="0" smtClean="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99826A76-5F30-4617-9AAC-4F471AEB7A8D}" type="slidenum">
              <a:rPr lang="en-GB" smtClean="0"/>
              <a:t>8</a:t>
            </a:fld>
            <a:endParaRPr lang="en-GB"/>
          </a:p>
        </p:txBody>
      </p:sp>
    </p:spTree>
    <p:extLst>
      <p:ext uri="{BB962C8B-B14F-4D97-AF65-F5344CB8AC3E}">
        <p14:creationId xmlns:p14="http://schemas.microsoft.com/office/powerpoint/2010/main" val="17495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defRPr/>
            </a:pPr>
            <a:r>
              <a:rPr lang="en-US" altLang="en-US" baseline="0" dirty="0" smtClean="0">
                <a:ea typeface="ＭＳ Ｐゴシック" pitchFamily="34" charset="-128"/>
                <a:cs typeface="Arial" charset="0"/>
              </a:rPr>
              <a:t>Format comprised of 2 essential parts:</a:t>
            </a:r>
          </a:p>
          <a:p>
            <a:pPr>
              <a:buFont typeface="+mj-lt"/>
              <a:buAutoNum type="arabicPeriod"/>
            </a:pPr>
            <a:r>
              <a:rPr lang="en-GB" sz="3300" dirty="0" smtClean="0"/>
              <a:t>Use description part </a:t>
            </a:r>
          </a:p>
          <a:p>
            <a:pPr>
              <a:buFont typeface="+mj-lt"/>
              <a:buNone/>
            </a:pPr>
            <a:r>
              <a:rPr lang="en-GB" sz="3300" baseline="0" dirty="0" smtClean="0"/>
              <a:t>- </a:t>
            </a:r>
            <a:r>
              <a:rPr lang="en-GB" sz="3300" dirty="0" smtClean="0"/>
              <a:t>Realistic and harmonised description of the major part of the market (good for authorities and for DUs) </a:t>
            </a:r>
          </a:p>
          <a:p>
            <a:pPr>
              <a:buFont typeface="+mj-lt"/>
              <a:buNone/>
            </a:pPr>
            <a:r>
              <a:rPr lang="en-GB" sz="3300" dirty="0" smtClean="0"/>
              <a:t>-</a:t>
            </a:r>
            <a:r>
              <a:rPr lang="en-GB" sz="3300" baseline="0" dirty="0" smtClean="0"/>
              <a:t> </a:t>
            </a:r>
            <a:r>
              <a:rPr lang="en-GB" sz="3300" dirty="0" smtClean="0"/>
              <a:t>Facilitating the identification of relevant uses by registrant </a:t>
            </a:r>
            <a:endParaRPr lang="en-GB" sz="1800" dirty="0" smtClean="0"/>
          </a:p>
          <a:p>
            <a:pPr>
              <a:buFont typeface="+mj-lt"/>
              <a:buNone/>
            </a:pPr>
            <a:r>
              <a:rPr lang="en-GB" sz="3300" dirty="0" smtClean="0"/>
              <a:t>2. Input to assessment and generation of exposure scenarios for communication </a:t>
            </a:r>
          </a:p>
          <a:p>
            <a:pPr marL="0" indent="0">
              <a:buFontTx/>
              <a:buNone/>
            </a:pPr>
            <a:r>
              <a:rPr lang="en-GB" sz="3300" dirty="0" smtClean="0"/>
              <a:t>- Realistic conditions of use as input to exposure estimation (</a:t>
            </a:r>
            <a:r>
              <a:rPr lang="en-GB" sz="3300" dirty="0" err="1" smtClean="0"/>
              <a:t>SpERCs</a:t>
            </a:r>
            <a:r>
              <a:rPr lang="en-GB" sz="3300" dirty="0" smtClean="0"/>
              <a:t>, SCEDs, SWEDs) </a:t>
            </a:r>
          </a:p>
          <a:p>
            <a:pPr marL="0" indent="0">
              <a:buFontTx/>
              <a:buNone/>
            </a:pPr>
            <a:r>
              <a:rPr lang="en-GB" sz="3300" dirty="0" smtClean="0"/>
              <a:t>- Include how the communication of the condition of use is expected (relevant standard phrases). </a:t>
            </a:r>
            <a:endParaRPr lang="en-GB" sz="2900" dirty="0" smtClean="0"/>
          </a:p>
          <a:p>
            <a:pPr marL="0" indent="0" eaLnBrk="1" hangingPunct="1">
              <a:buFont typeface="Arial" panose="020B0604020202020204" pitchFamily="34" charset="0"/>
              <a:buNone/>
              <a:defRPr/>
            </a:pPr>
            <a:endParaRPr lang="en-US" altLang="en-US" dirty="0" smtClean="0">
              <a:ea typeface="ＭＳ Ｐゴシック" pitchFamily="34" charset="-128"/>
              <a:cs typeface="Arial" charset="0"/>
            </a:endParaRPr>
          </a:p>
          <a:p>
            <a:r>
              <a:rPr lang="en-GB" sz="1200" b="0" i="0" u="none" strike="noStrike" kern="1200" baseline="0" dirty="0" smtClean="0">
                <a:solidFill>
                  <a:schemeClr val="tx1"/>
                </a:solidFill>
                <a:latin typeface="+mn-lt"/>
                <a:ea typeface="+mn-ea"/>
                <a:cs typeface="+mn-cs"/>
              </a:rPr>
              <a:t>Updated format includes:</a:t>
            </a:r>
          </a:p>
          <a:p>
            <a:r>
              <a:rPr lang="en-GB" sz="1200" b="0" i="0" u="none" strike="noStrike" kern="1200" baseline="0" dirty="0" smtClean="0">
                <a:solidFill>
                  <a:schemeClr val="tx1"/>
                </a:solidFill>
                <a:latin typeface="+mn-lt"/>
                <a:ea typeface="+mn-ea"/>
                <a:cs typeface="+mn-cs"/>
              </a:rPr>
              <a:t>- Alignment with other developments e.g.R.12 Guidance and IUCLID</a:t>
            </a:r>
          </a:p>
          <a:p>
            <a:r>
              <a:rPr lang="en-GB" sz="1200" b="0" i="0" u="none" strike="noStrike" kern="1200" baseline="0" dirty="0" smtClean="0">
                <a:solidFill>
                  <a:schemeClr val="tx1"/>
                </a:solidFill>
                <a:latin typeface="+mn-lt"/>
                <a:ea typeface="+mn-ea"/>
                <a:cs typeface="+mn-cs"/>
              </a:rPr>
              <a:t>- Integrate references to exposure assessment inputs: SWEDs, SPERCs, SCEDs</a:t>
            </a:r>
          </a:p>
          <a:p>
            <a:r>
              <a:rPr lang="en-GB" sz="1200" b="0" i="0" u="none" strike="noStrike" kern="1200" baseline="0" dirty="0" smtClean="0">
                <a:solidFill>
                  <a:schemeClr val="tx1"/>
                </a:solidFill>
                <a:latin typeface="+mn-lt"/>
                <a:ea typeface="+mn-ea"/>
                <a:cs typeface="+mn-cs"/>
              </a:rPr>
              <a:t>- Clarifying points from previous experience and testing</a:t>
            </a:r>
          </a:p>
        </p:txBody>
      </p:sp>
      <p:sp>
        <p:nvSpPr>
          <p:cNvPr id="4" name="Slide Number Placeholder 3"/>
          <p:cNvSpPr>
            <a:spLocks noGrp="1"/>
          </p:cNvSpPr>
          <p:nvPr>
            <p:ph type="sldNum" sz="quarter" idx="10"/>
          </p:nvPr>
        </p:nvSpPr>
        <p:spPr/>
        <p:txBody>
          <a:bodyPr/>
          <a:lstStyle/>
          <a:p>
            <a:fld id="{99826A76-5F30-4617-9AAC-4F471AEB7A8D}" type="slidenum">
              <a:rPr lang="en-GB" smtClean="0"/>
              <a:t>9</a:t>
            </a:fld>
            <a:endParaRPr lang="en-GB"/>
          </a:p>
        </p:txBody>
      </p:sp>
    </p:spTree>
    <p:extLst>
      <p:ext uri="{BB962C8B-B14F-4D97-AF65-F5344CB8AC3E}">
        <p14:creationId xmlns:p14="http://schemas.microsoft.com/office/powerpoint/2010/main" val="17495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US" altLang="en-US" dirty="0" smtClean="0">
                <a:ea typeface="ＭＳ Ｐゴシック" pitchFamily="34" charset="-128"/>
                <a:cs typeface="Arial" charset="0"/>
              </a:rPr>
              <a:t>Inputs to the sector</a:t>
            </a:r>
            <a:r>
              <a:rPr lang="en-US" altLang="en-US" baseline="0" dirty="0" smtClean="0">
                <a:ea typeface="ＭＳ Ｐゴシック" pitchFamily="34" charset="-128"/>
                <a:cs typeface="Arial" charset="0"/>
              </a:rPr>
              <a:t> use maps for workers, the environment and consumers.</a:t>
            </a:r>
          </a:p>
          <a:p>
            <a:pPr eaLnBrk="1" hangingPunct="1">
              <a:buFont typeface="Arial" panose="020B0604020202020204" pitchFamily="34" charset="0"/>
              <a:buNone/>
              <a:defRPr/>
            </a:pPr>
            <a:r>
              <a:rPr lang="en-US" altLang="en-US" dirty="0" smtClean="0">
                <a:ea typeface="ＭＳ Ｐゴシック" pitchFamily="34" charset="-128"/>
                <a:cs typeface="Arial" charset="0"/>
              </a:rPr>
              <a:t> </a:t>
            </a:r>
            <a:r>
              <a:rPr lang="en-US" altLang="en-US" baseline="0" dirty="0" smtClean="0">
                <a:ea typeface="ＭＳ Ｐゴシック" pitchFamily="34" charset="-128"/>
                <a:cs typeface="Arial" charset="0"/>
              </a:rPr>
              <a:t> </a:t>
            </a:r>
            <a:endParaRPr lang="en-US" altLang="en-US" dirty="0" smtClean="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99826A76-5F30-4617-9AAC-4F471AEB7A8D}" type="slidenum">
              <a:rPr lang="en-GB" smtClean="0"/>
              <a:t>10</a:t>
            </a:fld>
            <a:endParaRPr lang="en-GB"/>
          </a:p>
        </p:txBody>
      </p:sp>
    </p:spTree>
    <p:extLst>
      <p:ext uri="{BB962C8B-B14F-4D97-AF65-F5344CB8AC3E}">
        <p14:creationId xmlns:p14="http://schemas.microsoft.com/office/powerpoint/2010/main" val="17495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247822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97837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5887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slide_1">
    <p:spTree>
      <p:nvGrpSpPr>
        <p:cNvPr id="1" name=""/>
        <p:cNvGrpSpPr/>
        <p:nvPr/>
      </p:nvGrpSpPr>
      <p:grpSpPr>
        <a:xfrm>
          <a:off x="0" y="0"/>
          <a:ext cx="0" cy="0"/>
          <a:chOff x="0" y="0"/>
          <a:chExt cx="0" cy="0"/>
        </a:xfrm>
      </p:grpSpPr>
      <p:sp>
        <p:nvSpPr>
          <p:cNvPr id="4" name="Suorakulmio 5"/>
          <p:cNvSpPr>
            <a:spLocks noChangeArrowheads="1"/>
          </p:cNvSpPr>
          <p:nvPr userDrawn="1"/>
        </p:nvSpPr>
        <p:spPr bwMode="auto">
          <a:xfrm>
            <a:off x="-92075" y="-26988"/>
            <a:ext cx="9253538" cy="6884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Verdana" pitchFamily="34" charset="0"/>
                <a:ea typeface="ＭＳ Ｐゴシック" pitchFamily="34" charset="-128"/>
              </a:defRPr>
            </a:lvl1pPr>
            <a:lvl2pPr marL="742950" indent="-285750" eaLnBrk="0" hangingPunct="0">
              <a:defRPr sz="1400">
                <a:solidFill>
                  <a:schemeClr val="bg1"/>
                </a:solidFill>
                <a:latin typeface="Verdana" pitchFamily="34" charset="0"/>
                <a:ea typeface="ＭＳ Ｐゴシック" pitchFamily="34" charset="-128"/>
              </a:defRPr>
            </a:lvl2pPr>
            <a:lvl3pPr marL="1143000" indent="-228600" eaLnBrk="0" hangingPunct="0">
              <a:defRPr sz="1400">
                <a:solidFill>
                  <a:schemeClr val="bg1"/>
                </a:solidFill>
                <a:latin typeface="Verdana" pitchFamily="34" charset="0"/>
                <a:ea typeface="ＭＳ Ｐゴシック" pitchFamily="34" charset="-128"/>
              </a:defRPr>
            </a:lvl3pPr>
            <a:lvl4pPr marL="1600200" indent="-228600" eaLnBrk="0" hangingPunct="0">
              <a:defRPr sz="1400">
                <a:solidFill>
                  <a:schemeClr val="bg1"/>
                </a:solidFill>
                <a:latin typeface="Verdana" pitchFamily="34" charset="0"/>
                <a:ea typeface="ＭＳ Ｐゴシック" pitchFamily="34" charset="-128"/>
              </a:defRPr>
            </a:lvl4pPr>
            <a:lvl5pPr marL="2057400" indent="-228600" eaLnBrk="0" hangingPunct="0">
              <a:defRPr sz="1400">
                <a:solidFill>
                  <a:schemeClr val="bg1"/>
                </a:solidFill>
                <a:latin typeface="Verdana" pitchFamily="34" charset="0"/>
                <a:ea typeface="ＭＳ Ｐゴシック" pitchFamily="34" charset="-128"/>
              </a:defRPr>
            </a:lvl5pPr>
            <a:lvl6pPr marL="2514600" indent="-228600" eaLnBrk="0" fontAlgn="base" hangingPunct="0">
              <a:spcBef>
                <a:spcPct val="25000"/>
              </a:spcBef>
              <a:spcAft>
                <a:spcPct val="0"/>
              </a:spcAft>
              <a:defRPr sz="1400">
                <a:solidFill>
                  <a:schemeClr val="bg1"/>
                </a:solidFill>
                <a:latin typeface="Verdana" pitchFamily="34" charset="0"/>
                <a:ea typeface="ＭＳ Ｐゴシック" pitchFamily="34" charset="-128"/>
              </a:defRPr>
            </a:lvl6pPr>
            <a:lvl7pPr marL="2971800" indent="-228600" eaLnBrk="0" fontAlgn="base" hangingPunct="0">
              <a:spcBef>
                <a:spcPct val="25000"/>
              </a:spcBef>
              <a:spcAft>
                <a:spcPct val="0"/>
              </a:spcAft>
              <a:defRPr sz="1400">
                <a:solidFill>
                  <a:schemeClr val="bg1"/>
                </a:solidFill>
                <a:latin typeface="Verdana" pitchFamily="34" charset="0"/>
                <a:ea typeface="ＭＳ Ｐゴシック" pitchFamily="34" charset="-128"/>
              </a:defRPr>
            </a:lvl7pPr>
            <a:lvl8pPr marL="3429000" indent="-228600" eaLnBrk="0" fontAlgn="base" hangingPunct="0">
              <a:spcBef>
                <a:spcPct val="25000"/>
              </a:spcBef>
              <a:spcAft>
                <a:spcPct val="0"/>
              </a:spcAft>
              <a:defRPr sz="1400">
                <a:solidFill>
                  <a:schemeClr val="bg1"/>
                </a:solidFill>
                <a:latin typeface="Verdana" pitchFamily="34" charset="0"/>
                <a:ea typeface="ＭＳ Ｐゴシック" pitchFamily="34" charset="-128"/>
              </a:defRPr>
            </a:lvl8pPr>
            <a:lvl9pPr marL="3886200" indent="-228600" eaLnBrk="0" fontAlgn="base" hangingPunct="0">
              <a:spcBef>
                <a:spcPct val="25000"/>
              </a:spcBef>
              <a:spcAft>
                <a:spcPct val="0"/>
              </a:spcAft>
              <a:defRPr sz="1400">
                <a:solidFill>
                  <a:schemeClr val="bg1"/>
                </a:solidFill>
                <a:latin typeface="Verdana" pitchFamily="34" charset="0"/>
                <a:ea typeface="ＭＳ Ｐゴシック" pitchFamily="34" charset="-128"/>
              </a:defRPr>
            </a:lvl9pPr>
          </a:lstStyle>
          <a:p>
            <a:pPr eaLnBrk="1" hangingPunct="1">
              <a:spcBef>
                <a:spcPct val="20000"/>
              </a:spcBef>
              <a:buFontTx/>
              <a:buChar char="•"/>
              <a:defRPr/>
            </a:pPr>
            <a:endParaRPr lang="en-GB" altLang="it-IT" sz="2800" smtClean="0">
              <a:solidFill>
                <a:srgbClr val="0046AD"/>
              </a:solidFill>
              <a:cs typeface="Arial" charset="0"/>
            </a:endParaRPr>
          </a:p>
        </p:txBody>
      </p:sp>
    </p:spTree>
    <p:extLst>
      <p:ext uri="{BB962C8B-B14F-4D97-AF65-F5344CB8AC3E}">
        <p14:creationId xmlns:p14="http://schemas.microsoft.com/office/powerpoint/2010/main" val="40315704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94D9FF-7DCC-431C-AA47-42A1D0F05E13}" type="datetime1">
              <a:rPr lang="en-GB" smtClean="0">
                <a:solidFill>
                  <a:prstClr val="black">
                    <a:tint val="75000"/>
                  </a:prstClr>
                </a:solidFill>
              </a:rPr>
              <a:pPr/>
              <a:t>27/08/2019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9233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F5E814-483A-4992-B551-671C00402DFA}" type="datetime1">
              <a:rPr lang="en-GB" smtClean="0">
                <a:solidFill>
                  <a:prstClr val="black">
                    <a:tint val="75000"/>
                  </a:prstClr>
                </a:solidFill>
              </a:rPr>
              <a:pPr/>
              <a:t>27/08/2019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8935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AA7B7-F001-4397-8A0B-C2A6C7B2AB28}" type="datetime1">
              <a:rPr lang="en-GB" smtClean="0">
                <a:solidFill>
                  <a:prstClr val="black">
                    <a:tint val="75000"/>
                  </a:prstClr>
                </a:solidFill>
              </a:rPr>
              <a:pPr/>
              <a:t>27/08/2019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8307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47806A-16B9-4E24-A4D5-6FF1AE855651}" type="datetime1">
              <a:rPr lang="en-GB" smtClean="0">
                <a:solidFill>
                  <a:prstClr val="black">
                    <a:tint val="75000"/>
                  </a:prstClr>
                </a:solidFill>
              </a:rPr>
              <a:pPr/>
              <a:t>27/08/2019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939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1F1FA8-9062-43D3-B4A4-614E019E7E14}" type="datetime1">
              <a:rPr lang="en-GB" smtClean="0">
                <a:solidFill>
                  <a:prstClr val="black">
                    <a:tint val="75000"/>
                  </a:prstClr>
                </a:solidFill>
              </a:rPr>
              <a:pPr/>
              <a:t>27/08/2019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4099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9294ED-64ED-480D-A651-99DDAC98835B}" type="datetime1">
              <a:rPr lang="en-GB" smtClean="0">
                <a:solidFill>
                  <a:prstClr val="black">
                    <a:tint val="75000"/>
                  </a:prstClr>
                </a:solidFill>
              </a:rPr>
              <a:pPr/>
              <a:t>27/08/2019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0215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8E565-72E6-4D7F-BB3F-EBEAC43AB8D6}" type="datetime1">
              <a:rPr lang="en-GB" smtClean="0">
                <a:solidFill>
                  <a:prstClr val="black">
                    <a:tint val="75000"/>
                  </a:prstClr>
                </a:solidFill>
              </a:rPr>
              <a:pPr/>
              <a:t>27/08/2019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542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61228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35394-08E6-4CA3-91A6-CE5CF4B2B06C}" type="datetime1">
              <a:rPr lang="en-GB" smtClean="0">
                <a:solidFill>
                  <a:prstClr val="black">
                    <a:tint val="75000"/>
                  </a:prstClr>
                </a:solidFill>
              </a:rPr>
              <a:pPr/>
              <a:t>27/08/2019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5753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92DB8-36A5-4735-93E7-EFC048832867}" type="datetime1">
              <a:rPr lang="en-GB" smtClean="0">
                <a:solidFill>
                  <a:prstClr val="black">
                    <a:tint val="75000"/>
                  </a:prstClr>
                </a:solidFill>
              </a:rPr>
              <a:pPr/>
              <a:t>27/08/2019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627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705654-402D-4058-A5E3-40E1281A63B4}" type="datetime1">
              <a:rPr lang="en-GB" smtClean="0">
                <a:solidFill>
                  <a:prstClr val="black">
                    <a:tint val="75000"/>
                  </a:prstClr>
                </a:solidFill>
              </a:rPr>
              <a:pPr/>
              <a:t>27/08/2019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6260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6E3BD3-F208-4B24-9EBE-1FDEC77788E5}" type="datetime1">
              <a:rPr lang="en-GB" smtClean="0">
                <a:solidFill>
                  <a:prstClr val="black">
                    <a:tint val="75000"/>
                  </a:prstClr>
                </a:solidFill>
              </a:rPr>
              <a:pPr/>
              <a:t>27/08/2019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9060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_slide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 y="0"/>
            <a:ext cx="9141293" cy="6858000"/>
          </a:xfrm>
          <a:prstGeom prst="rect">
            <a:avLst/>
          </a:prstGeom>
        </p:spPr>
      </p:pic>
      <p:sp>
        <p:nvSpPr>
          <p:cNvPr id="5" name="Rectangle 6"/>
          <p:cNvSpPr>
            <a:spLocks noGrp="1" noChangeArrowheads="1"/>
          </p:cNvSpPr>
          <p:nvPr>
            <p:ph type="sldNum" sz="quarter" idx="4"/>
          </p:nvPr>
        </p:nvSpPr>
        <p:spPr bwMode="auto">
          <a:xfrm>
            <a:off x="7164288" y="6429373"/>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smtClean="0">
                <a:solidFill>
                  <a:prstClr val="black"/>
                </a:solidFill>
              </a:rPr>
              <a:pPr/>
              <a:t>‹#›</a:t>
            </a:fld>
            <a:endParaRPr lang="en-GB" dirty="0">
              <a:solidFill>
                <a:prstClr val="black"/>
              </a:solidFill>
            </a:endParaRPr>
          </a:p>
        </p:txBody>
      </p:sp>
      <p:sp>
        <p:nvSpPr>
          <p:cNvPr id="13" name="Tekstin paikkamerkki 12"/>
          <p:cNvSpPr>
            <a:spLocks noGrp="1"/>
          </p:cNvSpPr>
          <p:nvPr>
            <p:ph type="body" sz="quarter" idx="11" hasCustomPrompt="1"/>
          </p:nvPr>
        </p:nvSpPr>
        <p:spPr>
          <a:xfrm>
            <a:off x="396432" y="1041235"/>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dirty="0" smtClean="0"/>
              <a:t>Title of sub page/Conclusions</a:t>
            </a:r>
            <a:endParaRPr lang="en-GB" noProof="0" dirty="0"/>
          </a:p>
        </p:txBody>
      </p:sp>
      <p:sp>
        <p:nvSpPr>
          <p:cNvPr id="15" name="Tekstin paikkamerkki 14"/>
          <p:cNvSpPr>
            <a:spLocks noGrp="1"/>
          </p:cNvSpPr>
          <p:nvPr>
            <p:ph type="body" sz="quarter" idx="12" hasCustomPrompt="1"/>
          </p:nvPr>
        </p:nvSpPr>
        <p:spPr>
          <a:xfrm>
            <a:off x="395536" y="1869267"/>
            <a:ext cx="8064000" cy="3960000"/>
          </a:xfrm>
          <a:prstGeom prst="rect">
            <a:avLst/>
          </a:prstGeom>
        </p:spPr>
        <p:txBody>
          <a:bodyPr/>
          <a:lstStyle>
            <a:lvl1pPr>
              <a:defRPr sz="240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mn-lt"/>
                <a:cs typeface="Arial" pitchFamily="34" charset="0"/>
              </a:defRPr>
            </a:lvl2pPr>
            <a:lvl3pPr marL="1200150" indent="-285750">
              <a:buFont typeface="Arial" pitchFamily="34" charset="0"/>
              <a:buChar char="•"/>
              <a:defRPr sz="1600">
                <a:solidFill>
                  <a:schemeClr val="tx1"/>
                </a:solidFill>
                <a:latin typeface="+mn-lt"/>
                <a:cs typeface="Arial" pitchFamily="34" charset="0"/>
              </a:defRPr>
            </a:lvl3pPr>
          </a:lstStyle>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2"/>
            <a:endParaRPr lang="en-GB" noProof="0"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50" y="6405333"/>
            <a:ext cx="1584325" cy="48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981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66454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38428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96830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9456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9444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62294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56893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86925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53E4-C8A7-4D23-B2B5-5F45E82A5FC2}" type="datetime1">
              <a:rPr lang="en-GB" smtClean="0">
                <a:solidFill>
                  <a:prstClr val="black">
                    <a:tint val="75000"/>
                  </a:prstClr>
                </a:solidFill>
              </a:rPr>
              <a:pPr/>
              <a:t>27/08/2019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FBF7E9CE-8ECA-47E2-BD73-4D736B317C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238885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848872" cy="1944216"/>
          </a:xfrm>
        </p:spPr>
        <p:txBody>
          <a:bodyPr>
            <a:normAutofit/>
          </a:bodyPr>
          <a:lstStyle/>
          <a:p>
            <a:r>
              <a:rPr lang="en-GB" sz="4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Communication in the Supply Chain</a:t>
            </a:r>
            <a:endParaRPr lang="en-GB" sz="2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1"/>
          <p:cNvSpPr txBox="1">
            <a:spLocks/>
          </p:cNvSpPr>
          <p:nvPr/>
        </p:nvSpPr>
        <p:spPr>
          <a:xfrm>
            <a:off x="683568" y="5229200"/>
            <a:ext cx="784887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Overview and advice for downstream users</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361395"/>
            <a:ext cx="2880320" cy="2464767"/>
          </a:xfrm>
          <a:prstGeom prst="rect">
            <a:avLst/>
          </a:prstGeom>
        </p:spPr>
      </p:pic>
      <p:sp>
        <p:nvSpPr>
          <p:cNvPr id="9" name="TextBox 8"/>
          <p:cNvSpPr txBox="1"/>
          <p:nvPr/>
        </p:nvSpPr>
        <p:spPr>
          <a:xfrm>
            <a:off x="3203848" y="1916832"/>
            <a:ext cx="2664296" cy="338554"/>
          </a:xfrm>
          <a:prstGeom prst="rect">
            <a:avLst/>
          </a:prstGeom>
          <a:noFill/>
        </p:spPr>
        <p:txBody>
          <a:bodyPr wrap="square" rtlCol="0">
            <a:spAutoFit/>
          </a:bodyPr>
          <a:lstStyle/>
          <a:p>
            <a:pPr algn="ctr"/>
            <a:r>
              <a:rPr lang="en-GB" sz="16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Manufacturer</a:t>
            </a:r>
            <a:endParaRPr lang="en-GB" sz="16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3203848" y="4869160"/>
            <a:ext cx="2664296" cy="338554"/>
          </a:xfrm>
          <a:prstGeom prst="rect">
            <a:avLst/>
          </a:prstGeom>
          <a:noFill/>
        </p:spPr>
        <p:txBody>
          <a:bodyPr wrap="square" rtlCol="0">
            <a:spAutoFit/>
          </a:bodyPr>
          <a:lstStyle/>
          <a:p>
            <a:pPr algn="ctr"/>
            <a:r>
              <a:rPr lang="en-GB" sz="16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End user</a:t>
            </a:r>
            <a:endParaRPr lang="en-GB" sz="16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5661564" y="2361395"/>
            <a:ext cx="2664296" cy="338554"/>
          </a:xfrm>
          <a:prstGeom prst="rect">
            <a:avLst/>
          </a:prstGeom>
          <a:noFill/>
        </p:spPr>
        <p:txBody>
          <a:bodyPr wrap="square" rtlCol="0">
            <a:spAutoFit/>
          </a:bodyPr>
          <a:lstStyle/>
          <a:p>
            <a:pPr algn="ctr"/>
            <a:r>
              <a:rPr lang="en-GB" sz="16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Distributor</a:t>
            </a:r>
            <a:endParaRPr lang="en-GB" sz="16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5652120" y="3882534"/>
            <a:ext cx="2664296" cy="338554"/>
          </a:xfrm>
          <a:prstGeom prst="rect">
            <a:avLst/>
          </a:prstGeom>
          <a:noFill/>
        </p:spPr>
        <p:txBody>
          <a:bodyPr wrap="square" rtlCol="0">
            <a:spAutoFit/>
          </a:bodyPr>
          <a:lstStyle/>
          <a:p>
            <a:pPr algn="ctr"/>
            <a:r>
              <a:rPr lang="en-GB" sz="16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Formulator</a:t>
            </a:r>
            <a:endParaRPr lang="en-GB" sz="16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683568" y="3882534"/>
            <a:ext cx="2664296" cy="338554"/>
          </a:xfrm>
          <a:prstGeom prst="rect">
            <a:avLst/>
          </a:prstGeom>
          <a:noFill/>
        </p:spPr>
        <p:txBody>
          <a:bodyPr wrap="square" rtlCol="0">
            <a:spAutoFit/>
          </a:bodyPr>
          <a:lstStyle/>
          <a:p>
            <a:pPr algn="ctr"/>
            <a:r>
              <a:rPr lang="en-GB" sz="16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Article producer</a:t>
            </a:r>
            <a:endParaRPr lang="en-GB" sz="16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1043608" y="2348880"/>
            <a:ext cx="2664296" cy="338554"/>
          </a:xfrm>
          <a:prstGeom prst="rect">
            <a:avLst/>
          </a:prstGeom>
          <a:noFill/>
        </p:spPr>
        <p:txBody>
          <a:bodyPr wrap="square" rtlCol="0">
            <a:spAutoFit/>
          </a:bodyPr>
          <a:lstStyle/>
          <a:p>
            <a:pPr algn="ctr"/>
            <a:r>
              <a:rPr lang="en-GB" sz="16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Importer</a:t>
            </a:r>
            <a:endParaRPr lang="en-GB" sz="16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1030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12" y="3588764"/>
            <a:ext cx="2321780" cy="8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10</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itle 1"/>
          <p:cNvSpPr>
            <a:spLocks noGrp="1"/>
          </p:cNvSpPr>
          <p:nvPr>
            <p:ph type="title"/>
          </p:nvPr>
        </p:nvSpPr>
        <p:spPr>
          <a:xfrm>
            <a:off x="467544" y="44624"/>
            <a:ext cx="8229600" cy="1143000"/>
          </a:xfrm>
        </p:spPr>
        <p:txBody>
          <a:bodyPr>
            <a:normAutofit/>
          </a:bodyPr>
          <a:lstStyle/>
          <a:p>
            <a:pPr algn="l"/>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Sector Use Maps - Inputs</a:t>
            </a:r>
            <a:endPar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1" name="Straight Arrow Connector 20"/>
          <p:cNvCxnSpPr/>
          <p:nvPr/>
        </p:nvCxnSpPr>
        <p:spPr>
          <a:xfrm flipV="1">
            <a:off x="2768587" y="2688636"/>
            <a:ext cx="507269" cy="908427"/>
          </a:xfrm>
          <a:prstGeom prst="straightConnector1">
            <a:avLst/>
          </a:prstGeom>
          <a:noFill/>
          <a:ln w="19050" cap="flat" cmpd="sng" algn="ctr">
            <a:solidFill>
              <a:schemeClr val="accent1"/>
            </a:solidFill>
            <a:prstDash val="solid"/>
            <a:tailEnd type="arrow"/>
          </a:ln>
          <a:effectLst/>
        </p:spPr>
      </p:cxnSp>
      <p:cxnSp>
        <p:nvCxnSpPr>
          <p:cNvPr id="22" name="Straight Arrow Connector 21"/>
          <p:cNvCxnSpPr/>
          <p:nvPr/>
        </p:nvCxnSpPr>
        <p:spPr>
          <a:xfrm flipV="1">
            <a:off x="2783253" y="4086878"/>
            <a:ext cx="780635" cy="0"/>
          </a:xfrm>
          <a:prstGeom prst="straightConnector1">
            <a:avLst/>
          </a:prstGeom>
          <a:noFill/>
          <a:ln w="19050" cap="flat" cmpd="sng" algn="ctr">
            <a:solidFill>
              <a:schemeClr val="accent1"/>
            </a:solidFill>
            <a:prstDash val="solid"/>
            <a:tailEnd type="arrow"/>
          </a:ln>
          <a:effectLst/>
        </p:spPr>
      </p:cxnSp>
      <p:cxnSp>
        <p:nvCxnSpPr>
          <p:cNvPr id="23" name="Straight Arrow Connector 22"/>
          <p:cNvCxnSpPr/>
          <p:nvPr/>
        </p:nvCxnSpPr>
        <p:spPr>
          <a:xfrm>
            <a:off x="2764409" y="4530607"/>
            <a:ext cx="507269" cy="938269"/>
          </a:xfrm>
          <a:prstGeom prst="straightConnector1">
            <a:avLst/>
          </a:prstGeom>
          <a:noFill/>
          <a:ln w="19050" cap="flat" cmpd="sng" algn="ctr">
            <a:solidFill>
              <a:schemeClr val="accent1"/>
            </a:solidFill>
            <a:prstDash val="solid"/>
            <a:tailEnd type="arrow"/>
          </a:ln>
          <a:effectLst/>
        </p:spPr>
      </p:cxnSp>
      <p:sp>
        <p:nvSpPr>
          <p:cNvPr id="24" name="TextBox 23"/>
          <p:cNvSpPr txBox="1"/>
          <p:nvPr/>
        </p:nvSpPr>
        <p:spPr>
          <a:xfrm>
            <a:off x="3376483" y="3645024"/>
            <a:ext cx="1501359" cy="323165"/>
          </a:xfrm>
          <a:prstGeom prst="rect">
            <a:avLst/>
          </a:prstGeom>
          <a:noFill/>
        </p:spPr>
        <p:txBody>
          <a:bodyPr wrap="square" rtlCol="0">
            <a:spAutoFit/>
          </a:bodyPr>
          <a:lstStyle/>
          <a:p>
            <a:pPr fontAlgn="base">
              <a:spcBef>
                <a:spcPct val="20000"/>
              </a:spcBef>
              <a:spcAft>
                <a:spcPct val="0"/>
              </a:spcAft>
              <a:buNone/>
            </a:pPr>
            <a:r>
              <a:rPr lang="fi-FI" sz="1500" b="1" noProof="1">
                <a:solidFill>
                  <a:srgbClr val="0046AD"/>
                </a:solidFill>
                <a:latin typeface="Verdana" panose="020B0604030504040204" pitchFamily="34" charset="0"/>
                <a:ea typeface="Verdana" panose="020B0604030504040204" pitchFamily="34" charset="0"/>
                <a:cs typeface="Verdana" panose="020B0604030504040204" pitchFamily="34" charset="0"/>
              </a:rPr>
              <a:t>Consumers</a:t>
            </a:r>
          </a:p>
        </p:txBody>
      </p:sp>
      <p:sp>
        <p:nvSpPr>
          <p:cNvPr id="26" name="TextBox 25"/>
          <p:cNvSpPr txBox="1"/>
          <p:nvPr/>
        </p:nvSpPr>
        <p:spPr>
          <a:xfrm>
            <a:off x="3348376" y="5229200"/>
            <a:ext cx="1871696" cy="323165"/>
          </a:xfrm>
          <a:prstGeom prst="rect">
            <a:avLst/>
          </a:prstGeom>
          <a:noFill/>
        </p:spPr>
        <p:txBody>
          <a:bodyPr wrap="square" rtlCol="0">
            <a:spAutoFit/>
          </a:bodyPr>
          <a:lstStyle/>
          <a:p>
            <a:pPr fontAlgn="base">
              <a:spcBef>
                <a:spcPct val="20000"/>
              </a:spcBef>
              <a:spcAft>
                <a:spcPct val="0"/>
              </a:spcAft>
              <a:buNone/>
            </a:pPr>
            <a:r>
              <a:rPr lang="fi-FI" sz="1500" b="1" noProof="1">
                <a:solidFill>
                  <a:srgbClr val="0046AD"/>
                </a:solidFill>
                <a:latin typeface="Verdana" panose="020B0604030504040204" pitchFamily="34" charset="0"/>
                <a:ea typeface="Verdana" panose="020B0604030504040204" pitchFamily="34" charset="0"/>
                <a:cs typeface="Verdana" panose="020B0604030504040204" pitchFamily="34" charset="0"/>
              </a:rPr>
              <a:t>Environment</a:t>
            </a:r>
          </a:p>
        </p:txBody>
      </p:sp>
      <p:sp>
        <p:nvSpPr>
          <p:cNvPr id="27" name="TextBox 26"/>
          <p:cNvSpPr txBox="1"/>
          <p:nvPr/>
        </p:nvSpPr>
        <p:spPr>
          <a:xfrm>
            <a:off x="3348096" y="2319014"/>
            <a:ext cx="1190685" cy="323165"/>
          </a:xfrm>
          <a:prstGeom prst="rect">
            <a:avLst/>
          </a:prstGeom>
          <a:noFill/>
          <a:ln>
            <a:noFill/>
          </a:ln>
        </p:spPr>
        <p:txBody>
          <a:bodyPr wrap="square">
            <a:spAutoFit/>
          </a:bodyPr>
          <a:lstStyle>
            <a:defPPr>
              <a:defRPr lang="en-US"/>
            </a:defPPr>
            <a:lvl1pPr>
              <a:defRPr sz="1500" b="1">
                <a:solidFill>
                  <a:srgbClr val="0046AD"/>
                </a:solidFill>
                <a:latin typeface="Verdana" panose="020B0604030504040204" pitchFamily="34" charset="0"/>
                <a:ea typeface="Verdana" panose="020B0604030504040204" pitchFamily="34" charset="0"/>
                <a:cs typeface="Verdana" panose="020B0604030504040204" pitchFamily="34" charset="0"/>
              </a:defRPr>
            </a:lvl1pPr>
          </a:lstStyle>
          <a:p>
            <a:r>
              <a:rPr lang="fi-FI" noProof="1"/>
              <a:t>Workers</a:t>
            </a:r>
          </a:p>
        </p:txBody>
      </p:sp>
      <p:grpSp>
        <p:nvGrpSpPr>
          <p:cNvPr id="7" name="Group 6"/>
          <p:cNvGrpSpPr/>
          <p:nvPr/>
        </p:nvGrpSpPr>
        <p:grpSpPr>
          <a:xfrm>
            <a:off x="3602913" y="3998225"/>
            <a:ext cx="681055" cy="1001517"/>
            <a:chOff x="3602913" y="3926217"/>
            <a:chExt cx="681055" cy="1001517"/>
          </a:xfrm>
        </p:grpSpPr>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553" y="3926217"/>
              <a:ext cx="567776" cy="100151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8" name="Rectangle 27"/>
            <p:cNvSpPr/>
            <p:nvPr/>
          </p:nvSpPr>
          <p:spPr>
            <a:xfrm>
              <a:off x="3602913" y="4293096"/>
              <a:ext cx="681055"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i="1" kern="0" dirty="0" smtClean="0">
                  <a:latin typeface="Verdana" panose="020B0604030504040204" pitchFamily="34" charset="0"/>
                  <a:ea typeface="Verdana" panose="020B0604030504040204" pitchFamily="34" charset="0"/>
                  <a:cs typeface="Verdana" panose="020B0604030504040204" pitchFamily="34" charset="0"/>
                </a:rPr>
                <a:t>SCED</a:t>
              </a:r>
              <a:endParaRPr lang="en-GB" sz="1200" b="1" i="1" kern="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3436402" y="5605034"/>
            <a:ext cx="1068929" cy="757803"/>
            <a:chOff x="3436402" y="5444839"/>
            <a:chExt cx="1068929" cy="757803"/>
          </a:xfrm>
        </p:grpSpPr>
        <p:pic>
          <p:nvPicPr>
            <p:cNvPr id="19"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6402" y="5444839"/>
              <a:ext cx="1068929" cy="75780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9" name="Rectangle 28"/>
            <p:cNvSpPr/>
            <p:nvPr/>
          </p:nvSpPr>
          <p:spPr>
            <a:xfrm>
              <a:off x="3557382" y="5635343"/>
              <a:ext cx="800129"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i="1" kern="0" dirty="0" smtClean="0">
                  <a:latin typeface="Verdana" panose="020B0604030504040204" pitchFamily="34" charset="0"/>
                  <a:ea typeface="Verdana" panose="020B0604030504040204" pitchFamily="34" charset="0"/>
                  <a:cs typeface="Verdana" panose="020B0604030504040204" pitchFamily="34" charset="0"/>
                </a:rPr>
                <a:t>SpERC</a:t>
              </a:r>
              <a:endParaRPr lang="en-GB" sz="1000" b="1" i="1" kern="0" dirty="0">
                <a:latin typeface="Verdana" panose="020B0604030504040204" pitchFamily="34" charset="0"/>
                <a:ea typeface="Verdana" panose="020B0604030504040204" pitchFamily="34" charset="0"/>
                <a:cs typeface="Verdana" panose="020B0604030504040204" pitchFamily="34" charset="0"/>
              </a:endParaRPr>
            </a:p>
          </p:txBody>
        </p:sp>
      </p:grpSp>
      <p:sp>
        <p:nvSpPr>
          <p:cNvPr id="30" name="Text Placeholder 3"/>
          <p:cNvSpPr txBox="1">
            <a:spLocks/>
          </p:cNvSpPr>
          <p:nvPr/>
        </p:nvSpPr>
        <p:spPr>
          <a:xfrm>
            <a:off x="467544" y="1052736"/>
            <a:ext cx="8029400" cy="6666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smtClean="0">
                <a:latin typeface="Verdana" panose="020B0604030504040204" pitchFamily="34" charset="0"/>
                <a:ea typeface="Verdana" panose="020B0604030504040204" pitchFamily="34" charset="0"/>
                <a:cs typeface="Verdana" panose="020B0604030504040204" pitchFamily="34" charset="0"/>
              </a:rPr>
              <a:t>For each contributing activity in a Use Map, links are provided to exposure assessment inputs for workers, consumers and the environment </a:t>
            </a:r>
          </a:p>
        </p:txBody>
      </p:sp>
      <p:grpSp>
        <p:nvGrpSpPr>
          <p:cNvPr id="12" name="Group 11"/>
          <p:cNvGrpSpPr/>
          <p:nvPr/>
        </p:nvGrpSpPr>
        <p:grpSpPr>
          <a:xfrm>
            <a:off x="3440420" y="2688636"/>
            <a:ext cx="1046424" cy="668356"/>
            <a:chOff x="3440420" y="2616628"/>
            <a:chExt cx="1046424" cy="668356"/>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0420" y="2616628"/>
              <a:ext cx="1046424" cy="668356"/>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1" name="Rectangle 30"/>
            <p:cNvSpPr/>
            <p:nvPr/>
          </p:nvSpPr>
          <p:spPr>
            <a:xfrm>
              <a:off x="3567588" y="2780928"/>
              <a:ext cx="792088"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i="1" kern="0" dirty="0" smtClean="0">
                  <a:latin typeface="Verdana" panose="020B0604030504040204" pitchFamily="34" charset="0"/>
                  <a:ea typeface="Verdana" panose="020B0604030504040204" pitchFamily="34" charset="0"/>
                  <a:cs typeface="Verdana" panose="020B0604030504040204" pitchFamily="34" charset="0"/>
                </a:rPr>
                <a:t>SWED</a:t>
              </a:r>
              <a:endParaRPr lang="en-GB" sz="1000" b="1" i="1" kern="0" dirty="0">
                <a:latin typeface="Verdana" panose="020B0604030504040204" pitchFamily="34" charset="0"/>
                <a:ea typeface="Verdana" panose="020B0604030504040204" pitchFamily="34" charset="0"/>
                <a:cs typeface="Verdana" panose="020B0604030504040204" pitchFamily="34" charset="0"/>
              </a:endParaRPr>
            </a:p>
          </p:txBody>
        </p:sp>
      </p:grpSp>
      <p:sp>
        <p:nvSpPr>
          <p:cNvPr id="33" name="Rectangle 32"/>
          <p:cNvSpPr/>
          <p:nvPr/>
        </p:nvSpPr>
        <p:spPr>
          <a:xfrm>
            <a:off x="264623" y="3249851"/>
            <a:ext cx="2181655" cy="323165"/>
          </a:xfrm>
          <a:prstGeom prst="rect">
            <a:avLst/>
          </a:prstGeom>
          <a:noFill/>
          <a:ln>
            <a:noFill/>
          </a:ln>
        </p:spPr>
        <p:txBody>
          <a:bodyPr wrap="square">
            <a:spAutoFit/>
          </a:bodyPr>
          <a:lstStyle/>
          <a:p>
            <a:pPr>
              <a:defRPr/>
            </a:pPr>
            <a:r>
              <a:rPr lang="en-GB" sz="15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Use description</a:t>
            </a:r>
            <a:endParaRPr lang="en-GB" sz="15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ext Placeholder 3"/>
          <p:cNvSpPr txBox="1">
            <a:spLocks/>
          </p:cNvSpPr>
          <p:nvPr/>
        </p:nvSpPr>
        <p:spPr>
          <a:xfrm>
            <a:off x="4726694" y="2642179"/>
            <a:ext cx="3970449" cy="37391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prstClr val="black"/>
                </a:solidFill>
                <a:latin typeface="Verdana" panose="020B0604030504040204" pitchFamily="34" charset="0"/>
                <a:ea typeface="Verdana" panose="020B0604030504040204" pitchFamily="34" charset="0"/>
                <a:cs typeface="Verdana" panose="020B0604030504040204" pitchFamily="34" charset="0"/>
              </a:rPr>
              <a:t>Workers: Sector-specific Worker Exposure Description (</a:t>
            </a:r>
            <a:r>
              <a:rPr lang="en-GB" sz="1800" b="1" dirty="0">
                <a:solidFill>
                  <a:prstClr val="black"/>
                </a:solidFill>
                <a:latin typeface="Verdana" panose="020B0604030504040204" pitchFamily="34" charset="0"/>
                <a:ea typeface="Verdana" panose="020B0604030504040204" pitchFamily="34" charset="0"/>
                <a:cs typeface="Verdana" panose="020B0604030504040204" pitchFamily="34" charset="0"/>
              </a:rPr>
              <a:t>SWED</a:t>
            </a:r>
            <a:r>
              <a:rPr lang="en-GB" sz="1800"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endParaRPr lang="en-GB"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GB"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GB" sz="1800" dirty="0">
                <a:solidFill>
                  <a:prstClr val="black"/>
                </a:solidFill>
                <a:latin typeface="Verdana" panose="020B0604030504040204" pitchFamily="34" charset="0"/>
                <a:ea typeface="Verdana" panose="020B0604030504040204" pitchFamily="34" charset="0"/>
                <a:cs typeface="Verdana" panose="020B0604030504040204" pitchFamily="34" charset="0"/>
              </a:rPr>
              <a:t>Consumers: Specific Consumer Exposure Determinant (</a:t>
            </a:r>
            <a:r>
              <a:rPr lang="en-GB" sz="1800" b="1" dirty="0">
                <a:solidFill>
                  <a:prstClr val="black"/>
                </a:solidFill>
                <a:latin typeface="Verdana" panose="020B0604030504040204" pitchFamily="34" charset="0"/>
                <a:ea typeface="Verdana" panose="020B0604030504040204" pitchFamily="34" charset="0"/>
                <a:cs typeface="Verdana" panose="020B0604030504040204" pitchFamily="34" charset="0"/>
              </a:rPr>
              <a:t>SCED</a:t>
            </a:r>
            <a:r>
              <a:rPr lang="en-GB" sz="1800"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0" indent="0">
              <a:buFont typeface="Arial" panose="020B0604020202020204" pitchFamily="34" charset="0"/>
              <a:buNone/>
            </a:pPr>
            <a:endParaRPr lang="en-GB"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GB" sz="1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GB"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800" dirty="0">
                <a:solidFill>
                  <a:prstClr val="black"/>
                </a:solidFill>
                <a:latin typeface="Verdana" panose="020B0604030504040204" pitchFamily="34" charset="0"/>
                <a:ea typeface="Verdana" panose="020B0604030504040204" pitchFamily="34" charset="0"/>
                <a:cs typeface="Verdana" panose="020B0604030504040204" pitchFamily="34" charset="0"/>
              </a:rPr>
              <a:t>Environment: Specific Environmental Release Category (</a:t>
            </a:r>
            <a:r>
              <a:rPr lang="en-US" sz="1800" b="1" dirty="0">
                <a:solidFill>
                  <a:prstClr val="black"/>
                </a:solidFill>
                <a:latin typeface="Verdana" panose="020B0604030504040204" pitchFamily="34" charset="0"/>
                <a:ea typeface="Verdana" panose="020B0604030504040204" pitchFamily="34" charset="0"/>
                <a:cs typeface="Verdana" panose="020B0604030504040204" pitchFamily="34" charset="0"/>
              </a:rPr>
              <a:t>SPERC</a:t>
            </a:r>
            <a:r>
              <a:rPr lang="en-US"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US" sz="18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tangle 36"/>
          <p:cNvSpPr/>
          <p:nvPr/>
        </p:nvSpPr>
        <p:spPr>
          <a:xfrm>
            <a:off x="3470985" y="1734964"/>
            <a:ext cx="3879706" cy="528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Exposure assessment inputs</a:t>
            </a:r>
            <a:endParaRPr lang="en-GB"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Rectangle 37"/>
          <p:cNvSpPr/>
          <p:nvPr/>
        </p:nvSpPr>
        <p:spPr>
          <a:xfrm>
            <a:off x="264623" y="2762961"/>
            <a:ext cx="1643081" cy="456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Use map</a:t>
            </a:r>
            <a:endParaRPr lang="en-GB"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1862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363272" cy="1143000"/>
          </a:xfrm>
        </p:spPr>
        <p:txBody>
          <a:bodyPr>
            <a:normAutofit fontScale="90000"/>
          </a:bodyPr>
          <a:lstStyle/>
          <a:p>
            <a:pPr algn="l"/>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The formulator role – </a:t>
            </a:r>
            <a:b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Communication down the Supply Chain</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11</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Rectangle 30"/>
          <p:cNvSpPr/>
          <p:nvPr/>
        </p:nvSpPr>
        <p:spPr>
          <a:xfrm>
            <a:off x="4716016" y="1556792"/>
            <a:ext cx="4032448" cy="4278094"/>
          </a:xfrm>
          <a:prstGeom prst="rect">
            <a:avLst/>
          </a:prstGeom>
          <a:ln>
            <a:noFill/>
          </a:ln>
        </p:spPr>
        <p:txBody>
          <a:bodyPr wrap="square">
            <a:spAutoFit/>
          </a:bodyPr>
          <a:lstStyle/>
          <a:p>
            <a:pPr marL="285750" indent="-285750">
              <a:buFont typeface="Arial" panose="020B0604020202020204" pitchFamily="34" charset="0"/>
              <a:buChar char="•"/>
              <a:defRPr/>
            </a:pPr>
            <a:r>
              <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Formulator receives extended safety data sheets for substances from his suppliers</a:t>
            </a:r>
          </a:p>
          <a:p>
            <a:pPr marL="285750" indent="-285750">
              <a:buFont typeface="Arial" panose="020B0604020202020204" pitchFamily="34" charset="0"/>
              <a:buChar char="•"/>
              <a:defRPr/>
            </a:pP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Identifies </a:t>
            </a:r>
            <a:r>
              <a:rPr lang="en-GB" sz="1600" dirty="0" smtClean="0">
                <a:latin typeface="Verdana" panose="020B0604030504040204" pitchFamily="34" charset="0"/>
                <a:ea typeface="Verdana" panose="020B0604030504040204" pitchFamily="34" charset="0"/>
                <a:cs typeface="Verdana" panose="020B0604030504040204" pitchFamily="34" charset="0"/>
              </a:rPr>
              <a:t>and consolidates relevant </a:t>
            </a:r>
            <a:r>
              <a:rPr lang="en-GB" sz="1600" dirty="0">
                <a:latin typeface="Verdana" panose="020B0604030504040204" pitchFamily="34" charset="0"/>
                <a:ea typeface="Verdana" panose="020B0604030504040204" pitchFamily="34" charset="0"/>
                <a:cs typeface="Verdana" panose="020B0604030504040204" pitchFamily="34" charset="0"/>
              </a:rPr>
              <a:t>advice to provide for safe use of the </a:t>
            </a:r>
            <a:r>
              <a:rPr lang="en-GB" sz="1600" dirty="0" smtClean="0">
                <a:latin typeface="Verdana" panose="020B0604030504040204" pitchFamily="34" charset="0"/>
                <a:ea typeface="Verdana" panose="020B0604030504040204" pitchFamily="34" charset="0"/>
                <a:cs typeface="Verdana" panose="020B0604030504040204" pitchFamily="34" charset="0"/>
              </a:rPr>
              <a:t>mixture</a:t>
            </a:r>
          </a:p>
          <a:p>
            <a:pPr marL="285750" indent="-285750">
              <a:buFont typeface="Arial" panose="020B0604020202020204" pitchFamily="34" charset="0"/>
              <a:buChar char="•"/>
              <a:defRPr/>
            </a:pPr>
            <a:endPar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Provides safety data sheets for hazardous mixtures to downstream users, together with consolidated information on safe use</a:t>
            </a:r>
          </a:p>
          <a:p>
            <a:pPr marL="285750" indent="-285750">
              <a:buFont typeface="Arial" panose="020B0604020202020204" pitchFamily="34" charset="0"/>
              <a:buChar char="•"/>
              <a:defRP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Customers receive clear, relevant information </a:t>
            </a:r>
            <a:r>
              <a:rPr lang="en-GB" sz="1600" dirty="0" smtClean="0">
                <a:latin typeface="Verdana" panose="020B0604030504040204" pitchFamily="34" charset="0"/>
                <a:ea typeface="Verdana" panose="020B0604030504040204" pitchFamily="34" charset="0"/>
                <a:cs typeface="Verdana" panose="020B0604030504040204" pitchFamily="34" charset="0"/>
              </a:rPr>
              <a:t>so they can use the </a:t>
            </a:r>
            <a:r>
              <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mixtures safely</a:t>
            </a: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6" y="1340768"/>
            <a:ext cx="2376264" cy="21560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780" y="5589240"/>
            <a:ext cx="646523" cy="630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024" y="5594099"/>
            <a:ext cx="645592" cy="629093"/>
          </a:xfrm>
          <a:prstGeom prst="rect">
            <a:avLst/>
          </a:prstGeom>
        </p:spPr>
      </p:pic>
      <p:sp>
        <p:nvSpPr>
          <p:cNvPr id="9" name="Up Arrow 8"/>
          <p:cNvSpPr/>
          <p:nvPr/>
        </p:nvSpPr>
        <p:spPr>
          <a:xfrm rot="8764651">
            <a:off x="1970755" y="4841652"/>
            <a:ext cx="288032" cy="571868"/>
          </a:xfrm>
          <a:prstGeom prst="upArrow">
            <a:avLst/>
          </a:prstGeom>
          <a:solidFill>
            <a:srgbClr val="00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rot="10800000">
            <a:off x="1508911" y="4869160"/>
            <a:ext cx="288032" cy="571868"/>
          </a:xfrm>
          <a:prstGeom prst="up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Up Arrow 18"/>
          <p:cNvSpPr/>
          <p:nvPr/>
        </p:nvSpPr>
        <p:spPr>
          <a:xfrm rot="12959814">
            <a:off x="1047068" y="4843311"/>
            <a:ext cx="288032" cy="571868"/>
          </a:xfrm>
          <a:prstGeom prst="up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28" y="5530764"/>
            <a:ext cx="1431205" cy="68847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2237" y="4082881"/>
            <a:ext cx="2085392" cy="104470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1518" y="3740585"/>
            <a:ext cx="900000" cy="878628"/>
          </a:xfrm>
          <a:prstGeom prst="rect">
            <a:avLst/>
          </a:prstGeom>
        </p:spPr>
      </p:pic>
    </p:spTree>
    <p:extLst>
      <p:ext uri="{BB962C8B-B14F-4D97-AF65-F5344CB8AC3E}">
        <p14:creationId xmlns:p14="http://schemas.microsoft.com/office/powerpoint/2010/main" val="34242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bodyPr>
          <a:lstStyle/>
          <a:p>
            <a:pPr algn="l"/>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Information in the supply chain</a:t>
            </a:r>
            <a:endPar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12</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3789040"/>
            <a:ext cx="2322581" cy="2322581"/>
          </a:xfrm>
          <a:prstGeom prst="rect">
            <a:avLst/>
          </a:prstGeom>
        </p:spPr>
      </p:pic>
    </p:spTree>
    <p:extLst>
      <p:ext uri="{BB962C8B-B14F-4D97-AF65-F5344CB8AC3E}">
        <p14:creationId xmlns:p14="http://schemas.microsoft.com/office/powerpoint/2010/main" val="1775311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13</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itle 1"/>
          <p:cNvSpPr>
            <a:spLocks noGrp="1"/>
          </p:cNvSpPr>
          <p:nvPr>
            <p:ph type="title"/>
          </p:nvPr>
        </p:nvSpPr>
        <p:spPr>
          <a:xfrm>
            <a:off x="467544" y="197768"/>
            <a:ext cx="8229600" cy="1143000"/>
          </a:xfrm>
        </p:spPr>
        <p:txBody>
          <a:bodyPr>
            <a:normAutofit/>
          </a:bodyPr>
          <a:lstStyle/>
          <a:p>
            <a:pPr algn="l"/>
            <a:r>
              <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rPr>
              <a:t>The safety data sheet (SDS)</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a:spLocks noGrp="1"/>
          </p:cNvSpPr>
          <p:nvPr>
            <p:ph idx="1"/>
          </p:nvPr>
        </p:nvSpPr>
        <p:spPr>
          <a:xfrm>
            <a:off x="611560" y="1484784"/>
            <a:ext cx="8003232" cy="2520280"/>
          </a:xfrm>
        </p:spPr>
        <p:txBody>
          <a:bodyPr>
            <a:normAutofit/>
          </a:bodyPr>
          <a:lstStyle/>
          <a:p>
            <a:pPr marL="0" indent="0">
              <a:buNone/>
            </a:pPr>
            <a:r>
              <a:rPr lang="en-GB" sz="1800" dirty="0" smtClean="0">
                <a:latin typeface="Verdana" panose="020B0604030504040204" pitchFamily="34" charset="0"/>
                <a:ea typeface="Verdana" panose="020B0604030504040204" pitchFamily="34" charset="0"/>
                <a:cs typeface="Verdana" panose="020B0604030504040204" pitchFamily="34" charset="0"/>
              </a:rPr>
              <a:t>REACH defines</a:t>
            </a:r>
          </a:p>
          <a:p>
            <a:r>
              <a:rPr lang="en-GB" sz="1800" b="1" dirty="0" smtClean="0">
                <a:latin typeface="Verdana" panose="020B0604030504040204" pitchFamily="34" charset="0"/>
                <a:ea typeface="Verdana" panose="020B0604030504040204" pitchFamily="34" charset="0"/>
                <a:cs typeface="Verdana" panose="020B0604030504040204" pitchFamily="34" charset="0"/>
              </a:rPr>
              <a:t>When</a:t>
            </a:r>
            <a:r>
              <a:rPr lang="en-GB" sz="1800" dirty="0" smtClean="0">
                <a:latin typeface="Verdana" panose="020B0604030504040204" pitchFamily="34" charset="0"/>
                <a:ea typeface="Verdana" panose="020B0604030504040204" pitchFamily="34" charset="0"/>
                <a:cs typeface="Verdana" panose="020B0604030504040204" pitchFamily="34" charset="0"/>
              </a:rPr>
              <a:t> a SDS must be provided</a:t>
            </a:r>
          </a:p>
          <a:p>
            <a:r>
              <a:rPr lang="en-GB" sz="1800" b="1" dirty="0" smtClean="0">
                <a:latin typeface="Verdana" panose="020B0604030504040204" pitchFamily="34" charset="0"/>
                <a:ea typeface="Verdana" panose="020B0604030504040204" pitchFamily="34" charset="0"/>
                <a:cs typeface="Verdana" panose="020B0604030504040204" pitchFamily="34" charset="0"/>
              </a:rPr>
              <a:t>What to do </a:t>
            </a:r>
            <a:r>
              <a:rPr lang="en-GB" sz="1800" dirty="0" smtClean="0">
                <a:latin typeface="Verdana" panose="020B0604030504040204" pitchFamily="34" charset="0"/>
                <a:ea typeface="Verdana" panose="020B0604030504040204" pitchFamily="34" charset="0"/>
                <a:cs typeface="Verdana" panose="020B0604030504040204" pitchFamily="34" charset="0"/>
              </a:rPr>
              <a:t>when you receive a SDS</a:t>
            </a:r>
          </a:p>
          <a:p>
            <a:r>
              <a:rPr lang="en-GB" sz="1800" dirty="0" smtClean="0">
                <a:latin typeface="Verdana" panose="020B0604030504040204" pitchFamily="34" charset="0"/>
                <a:ea typeface="Verdana" panose="020B0604030504040204" pitchFamily="34" charset="0"/>
                <a:cs typeface="Verdana" panose="020B0604030504040204" pitchFamily="34" charset="0"/>
              </a:rPr>
              <a:t>What a SDS should </a:t>
            </a:r>
            <a:r>
              <a:rPr lang="en-GB" sz="1800" b="1" dirty="0" smtClean="0">
                <a:latin typeface="Verdana" panose="020B0604030504040204" pitchFamily="34" charset="0"/>
                <a:ea typeface="Verdana" panose="020B0604030504040204" pitchFamily="34" charset="0"/>
                <a:cs typeface="Verdana" panose="020B0604030504040204" pitchFamily="34" charset="0"/>
              </a:rPr>
              <a:t>contain</a:t>
            </a:r>
          </a:p>
          <a:p>
            <a:r>
              <a:rPr lang="en-GB" sz="1800" dirty="0" smtClean="0">
                <a:latin typeface="Verdana" panose="020B0604030504040204" pitchFamily="34" charset="0"/>
                <a:ea typeface="Verdana" panose="020B0604030504040204" pitchFamily="34" charset="0"/>
                <a:cs typeface="Verdana" panose="020B0604030504040204" pitchFamily="34" charset="0"/>
              </a:rPr>
              <a:t>What is the </a:t>
            </a:r>
            <a:r>
              <a:rPr lang="en-GB" sz="1800" b="1" dirty="0" smtClean="0">
                <a:latin typeface="Verdana" panose="020B0604030504040204" pitchFamily="34" charset="0"/>
                <a:ea typeface="Verdana" panose="020B0604030504040204" pitchFamily="34" charset="0"/>
                <a:cs typeface="Verdana" panose="020B0604030504040204" pitchFamily="34" charset="0"/>
              </a:rPr>
              <a:t>format</a:t>
            </a:r>
            <a:r>
              <a:rPr lang="en-GB" sz="1800" dirty="0" smtClean="0">
                <a:latin typeface="Verdana" panose="020B0604030504040204" pitchFamily="34" charset="0"/>
                <a:ea typeface="Verdana" panose="020B0604030504040204" pitchFamily="34" charset="0"/>
                <a:cs typeface="Verdana" panose="020B0604030504040204" pitchFamily="34" charset="0"/>
              </a:rPr>
              <a:t> of a SDS</a:t>
            </a:r>
          </a:p>
          <a:p>
            <a:r>
              <a:rPr lang="en-GB" sz="1800" dirty="0">
                <a:latin typeface="Verdana" panose="020B0604030504040204" pitchFamily="34" charset="0"/>
                <a:ea typeface="Verdana" panose="020B0604030504040204" pitchFamily="34" charset="0"/>
                <a:cs typeface="Verdana" panose="020B0604030504040204" pitchFamily="34" charset="0"/>
              </a:rPr>
              <a:t>When </a:t>
            </a:r>
            <a:r>
              <a:rPr lang="en-GB" sz="1800" b="1" dirty="0">
                <a:latin typeface="Verdana" panose="020B0604030504040204" pitchFamily="34" charset="0"/>
                <a:ea typeface="Verdana" panose="020B0604030504040204" pitchFamily="34" charset="0"/>
                <a:cs typeface="Verdana" panose="020B0604030504040204" pitchFamily="34" charset="0"/>
              </a:rPr>
              <a:t>exposure scenarios </a:t>
            </a:r>
            <a:r>
              <a:rPr lang="en-GB" sz="1800" dirty="0" smtClean="0">
                <a:latin typeface="Verdana" panose="020B0604030504040204" pitchFamily="34" charset="0"/>
                <a:ea typeface="Verdana" panose="020B0604030504040204" pitchFamily="34" charset="0"/>
                <a:cs typeface="Verdana" panose="020B0604030504040204" pitchFamily="34" charset="0"/>
              </a:rPr>
              <a:t>should be annexed</a:t>
            </a:r>
          </a:p>
        </p:txBody>
      </p:sp>
      <p:sp>
        <p:nvSpPr>
          <p:cNvPr id="13" name="Content Placeholder 2"/>
          <p:cNvSpPr txBox="1">
            <a:spLocks/>
          </p:cNvSpPr>
          <p:nvPr/>
        </p:nvSpPr>
        <p:spPr>
          <a:xfrm>
            <a:off x="611560" y="4005064"/>
            <a:ext cx="756084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Classification and labelling </a:t>
            </a:r>
            <a:r>
              <a:rPr lang="en-GB" sz="1800" dirty="0" smtClean="0">
                <a:latin typeface="Verdana" panose="020B0604030504040204" pitchFamily="34" charset="0"/>
                <a:ea typeface="Verdana" panose="020B0604030504040204" pitchFamily="34" charset="0"/>
                <a:cs typeface="Verdana" panose="020B0604030504040204" pitchFamily="34" charset="0"/>
              </a:rPr>
              <a:t>information must be provided in accordance with the CLP Regulation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85" y="1772816"/>
            <a:ext cx="2498155" cy="1080120"/>
          </a:xfrm>
          <a:prstGeom prst="rect">
            <a:avLst/>
          </a:prstGeom>
        </p:spPr>
      </p:pic>
      <p:grpSp>
        <p:nvGrpSpPr>
          <p:cNvPr id="2" name="Group 1"/>
          <p:cNvGrpSpPr/>
          <p:nvPr/>
        </p:nvGrpSpPr>
        <p:grpSpPr>
          <a:xfrm>
            <a:off x="2546304" y="5013176"/>
            <a:ext cx="4051392" cy="904476"/>
            <a:chOff x="1979712" y="5153146"/>
            <a:chExt cx="4051392" cy="904476"/>
          </a:xfrm>
        </p:grpSpPr>
        <p:pic>
          <p:nvPicPr>
            <p:cNvPr id="7" name="Picture 6"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5408" y="5157622"/>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5153146"/>
              <a:ext cx="900000" cy="9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echanet.echa.europa.local/support/corpidentity/image-bank/Photos/CLP%20Pictogram_Corrosiv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104" y="5153146"/>
              <a:ext cx="900000" cy="9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017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When a safety data sheet (SDS) should be provided</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5" name="Bent-Up Arrow 4"/>
          <p:cNvSpPr/>
          <p:nvPr/>
        </p:nvSpPr>
        <p:spPr>
          <a:xfrm rot="5400000">
            <a:off x="895325" y="2860999"/>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616800" y="1695633"/>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When substance or mixture is hazardous</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Freeform 7"/>
          <p:cNvSpPr/>
          <p:nvPr/>
        </p:nvSpPr>
        <p:spPr>
          <a:xfrm>
            <a:off x="2411760" y="1851716"/>
            <a:ext cx="5041729" cy="1001220"/>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285750" lvl="1" indent="-285750" algn="l" defTabSz="622300">
              <a:lnSpc>
                <a:spcPct val="90000"/>
              </a:lnSpc>
              <a:spcBef>
                <a:spcPct val="0"/>
              </a:spcBef>
              <a:spcAft>
                <a:spcPct val="15000"/>
              </a:spcAft>
              <a:buFont typeface="Arial" panose="020B0604020202020204" pitchFamily="34" charset="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Substance or mixture is classified as hazardous</a:t>
            </a:r>
            <a:endParaRPr lang="en-GB" sz="1400" kern="12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622300">
              <a:lnSpc>
                <a:spcPct val="90000"/>
              </a:lnSpc>
              <a:spcBef>
                <a:spcPct val="0"/>
              </a:spcBef>
              <a:spcAft>
                <a:spcPct val="15000"/>
              </a:spcAft>
              <a:buFont typeface="Arial" panose="020B0604020202020204" pitchFamily="34" charset="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Substance is PBT/</a:t>
            </a:r>
            <a:r>
              <a:rPr lang="en-GB" sz="1400" kern="1200" dirty="0" err="1" smtClean="0">
                <a:latin typeface="Verdana" panose="020B0604030504040204" pitchFamily="34" charset="0"/>
                <a:ea typeface="Verdana" panose="020B0604030504040204" pitchFamily="34" charset="0"/>
                <a:cs typeface="Verdana" panose="020B0604030504040204" pitchFamily="34" charset="0"/>
              </a:rPr>
              <a:t>vPvB</a:t>
            </a:r>
            <a:endParaRPr lang="en-GB" sz="1400" kern="1200" dirty="0" smtClean="0">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622300">
              <a:lnSpc>
                <a:spcPct val="90000"/>
              </a:lnSpc>
              <a:spcBef>
                <a:spcPct val="0"/>
              </a:spcBef>
              <a:spcAft>
                <a:spcPct val="15000"/>
              </a:spcAft>
              <a:buFont typeface="Arial" panose="020B0604020202020204" pitchFamily="34" charset="0"/>
              <a:buChar char="•"/>
            </a:pPr>
            <a:r>
              <a:rPr lang="en-GB" sz="1400" dirty="0" smtClean="0">
                <a:latin typeface="Verdana" panose="020B0604030504040204" pitchFamily="34" charset="0"/>
                <a:ea typeface="Verdana" panose="020B0604030504040204" pitchFamily="34" charset="0"/>
                <a:cs typeface="Verdana" panose="020B0604030504040204" pitchFamily="34" charset="0"/>
              </a:rPr>
              <a:t>Substance is</a:t>
            </a:r>
            <a:r>
              <a:rPr lang="en-GB" sz="1400" kern="1200" dirty="0" smtClean="0">
                <a:latin typeface="Verdana" panose="020B0604030504040204" pitchFamily="34" charset="0"/>
                <a:ea typeface="Verdana" panose="020B0604030504040204" pitchFamily="34" charset="0"/>
                <a:cs typeface="Verdana" panose="020B0604030504040204" pitchFamily="34" charset="0"/>
              </a:rPr>
              <a:t> on Candidate List</a:t>
            </a:r>
            <a:endParaRPr lang="en-GB" sz="1400" kern="12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622300">
              <a:lnSpc>
                <a:spcPct val="90000"/>
              </a:lnSpc>
              <a:spcBef>
                <a:spcPct val="0"/>
              </a:spcBef>
              <a:spcAft>
                <a:spcPct val="15000"/>
              </a:spcAft>
              <a:buFont typeface="Arial" panose="020B0604020202020204" pitchFamily="34" charset="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Non-classified mixture contains certain substances above specified limits (on request)</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Bent-Up Arrow 10"/>
          <p:cNvSpPr/>
          <p:nvPr/>
        </p:nvSpPr>
        <p:spPr>
          <a:xfrm rot="5400000">
            <a:off x="2663873" y="4275643"/>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2385341" y="3110272"/>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It is sold to downstream user(s</a:t>
            </a:r>
            <a:r>
              <a:rPr lang="en-GB" sz="1600" b="1" kern="1200" dirty="0" smtClean="0"/>
              <a:t>)</a:t>
            </a:r>
            <a:endParaRPr lang="en-GB" sz="1600" b="1" kern="1200" dirty="0"/>
          </a:p>
        </p:txBody>
      </p:sp>
      <p:sp>
        <p:nvSpPr>
          <p:cNvPr id="13" name="Freeform 12"/>
          <p:cNvSpPr/>
          <p:nvPr/>
        </p:nvSpPr>
        <p:spPr>
          <a:xfrm>
            <a:off x="4172115" y="3146121"/>
            <a:ext cx="4216309" cy="1001220"/>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SDS are not required for the general public</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smtClean="0">
                <a:latin typeface="Verdana" panose="020B0604030504040204" pitchFamily="34" charset="0"/>
                <a:ea typeface="Verdana" panose="020B0604030504040204" pitchFamily="34" charset="0"/>
                <a:cs typeface="Verdana" panose="020B0604030504040204" pitchFamily="34" charset="0"/>
              </a:rPr>
              <a:t>but s</a:t>
            </a:r>
            <a:r>
              <a:rPr lang="en-GB" sz="1400" kern="1200" dirty="0" smtClean="0">
                <a:latin typeface="Verdana" panose="020B0604030504040204" pitchFamily="34" charset="0"/>
                <a:ea typeface="Verdana" panose="020B0604030504040204" pitchFamily="34" charset="0"/>
                <a:cs typeface="Verdana" panose="020B0604030504040204" pitchFamily="34" charset="0"/>
              </a:rPr>
              <a:t>ufficient information for safe use must be provided </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4" name="Freeform 13"/>
          <p:cNvSpPr/>
          <p:nvPr/>
        </p:nvSpPr>
        <p:spPr>
          <a:xfrm>
            <a:off x="4211841" y="4669834"/>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Or it has been requested</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p:cNvSpPr/>
          <p:nvPr/>
        </p:nvSpPr>
        <p:spPr>
          <a:xfrm>
            <a:off x="6012160" y="4509743"/>
            <a:ext cx="2952322" cy="1619764"/>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If a substance or mixture is sold to both downstream users and general public, SDS need not be supplied, unless requested by </a:t>
            </a:r>
            <a:r>
              <a:rPr lang="en-GB" sz="1400" dirty="0">
                <a:latin typeface="Verdana" panose="020B0604030504040204" pitchFamily="34" charset="0"/>
                <a:ea typeface="Verdana" panose="020B0604030504040204" pitchFamily="34" charset="0"/>
                <a:cs typeface="Verdana" panose="020B0604030504040204" pitchFamily="34" charset="0"/>
              </a:rPr>
              <a:t>downstream </a:t>
            </a:r>
            <a:r>
              <a:rPr lang="en-GB" sz="1400" dirty="0" smtClean="0">
                <a:latin typeface="Verdana" panose="020B0604030504040204" pitchFamily="34" charset="0"/>
                <a:ea typeface="Verdana" panose="020B0604030504040204" pitchFamily="34" charset="0"/>
                <a:cs typeface="Verdana" panose="020B0604030504040204" pitchFamily="34" charset="0"/>
              </a:rPr>
              <a:t>user </a:t>
            </a:r>
            <a:r>
              <a:rPr lang="en-GB" sz="1400" kern="1200" dirty="0" smtClean="0">
                <a:latin typeface="Verdana" panose="020B0604030504040204" pitchFamily="34" charset="0"/>
                <a:ea typeface="Verdana" panose="020B0604030504040204" pitchFamily="34" charset="0"/>
                <a:cs typeface="Verdana" panose="020B0604030504040204" pitchFamily="34" charset="0"/>
              </a:rPr>
              <a:t>or distributor</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14</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61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animBg="1"/>
      <p:bldP spid="13"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When exposure scenarios should be provided</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Bent-Up Arrow 3"/>
          <p:cNvSpPr/>
          <p:nvPr/>
        </p:nvSpPr>
        <p:spPr>
          <a:xfrm rot="5400000">
            <a:off x="895325" y="2860999"/>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4"/>
          <p:cNvSpPr/>
          <p:nvPr/>
        </p:nvSpPr>
        <p:spPr>
          <a:xfrm>
            <a:off x="616800" y="1695633"/>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When it is a substance</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6" name="Freeform 5"/>
          <p:cNvSpPr/>
          <p:nvPr/>
        </p:nvSpPr>
        <p:spPr>
          <a:xfrm>
            <a:off x="2411760" y="1779708"/>
            <a:ext cx="4268683" cy="1001220"/>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ct val="70000"/>
              <a:buChar char="••"/>
            </a:pPr>
            <a:r>
              <a:rPr lang="en-GB" sz="1400" dirty="0" smtClean="0">
                <a:latin typeface="Verdana" panose="020B0604030504040204" pitchFamily="34" charset="0"/>
                <a:ea typeface="Verdana" panose="020B0604030504040204" pitchFamily="34" charset="0"/>
                <a:cs typeface="Verdana" panose="020B0604030504040204" pitchFamily="34" charset="0"/>
              </a:rPr>
              <a:t>For mixtures, the supplier may communicate the information from exposure scenarios for ingredient substances in other ways</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Bent-Up Arrow 7"/>
          <p:cNvSpPr/>
          <p:nvPr/>
        </p:nvSpPr>
        <p:spPr>
          <a:xfrm rot="5400000">
            <a:off x="2663873" y="4275643"/>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385341" y="3110272"/>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dirty="0" smtClean="0">
                <a:latin typeface="Verdana" panose="020B0604030504040204" pitchFamily="34" charset="0"/>
                <a:ea typeface="Verdana" panose="020B0604030504040204" pitchFamily="34" charset="0"/>
                <a:cs typeface="Verdana" panose="020B0604030504040204" pitchFamily="34" charset="0"/>
              </a:rPr>
              <a:t>…a</a:t>
            </a:r>
            <a:r>
              <a:rPr lang="en-GB" sz="1600" b="1" kern="1200" dirty="0" smtClean="0">
                <a:latin typeface="Verdana" panose="020B0604030504040204" pitchFamily="34" charset="0"/>
                <a:ea typeface="Verdana" panose="020B0604030504040204" pitchFamily="34" charset="0"/>
                <a:cs typeface="Verdana" panose="020B0604030504040204" pitchFamily="34" charset="0"/>
              </a:rPr>
              <a:t>nd registered &gt; 10 tonnes/year</a:t>
            </a:r>
            <a:endParaRPr lang="en-GB" sz="1600" b="1" kern="1200" dirty="0"/>
          </a:p>
        </p:txBody>
      </p:sp>
      <p:sp>
        <p:nvSpPr>
          <p:cNvPr id="11" name="Freeform 10"/>
          <p:cNvSpPr/>
          <p:nvPr/>
        </p:nvSpPr>
        <p:spPr>
          <a:xfrm>
            <a:off x="4172115" y="3219868"/>
            <a:ext cx="4216309" cy="1001220"/>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SzPct val="70000"/>
              <a:buFontTx/>
              <a:buChar char="••"/>
            </a:pPr>
            <a:r>
              <a:rPr lang="en-GB" sz="1400" dirty="0">
                <a:latin typeface="Verdana" panose="020B0604030504040204" pitchFamily="34" charset="0"/>
                <a:ea typeface="Verdana" panose="020B0604030504040204" pitchFamily="34" charset="0"/>
                <a:cs typeface="Verdana" panose="020B0604030504040204" pitchFamily="34" charset="0"/>
              </a:rPr>
              <a:t>A chemical safety assessment </a:t>
            </a:r>
            <a:r>
              <a:rPr lang="en-GB" sz="1400" dirty="0" smtClean="0">
                <a:latin typeface="Verdana" panose="020B0604030504040204" pitchFamily="34" charset="0"/>
                <a:ea typeface="Verdana" panose="020B0604030504040204" pitchFamily="34" charset="0"/>
                <a:cs typeface="Verdana" panose="020B0604030504040204" pitchFamily="34" charset="0"/>
              </a:rPr>
              <a:t>is </a:t>
            </a:r>
            <a:r>
              <a:rPr lang="en-GB" sz="1400" dirty="0">
                <a:latin typeface="Verdana" panose="020B0604030504040204" pitchFamily="34" charset="0"/>
                <a:ea typeface="Verdana" panose="020B0604030504040204" pitchFamily="34" charset="0"/>
                <a:cs typeface="Verdana" panose="020B0604030504040204" pitchFamily="34" charset="0"/>
              </a:rPr>
              <a:t>not required for quantities &lt;10 tonnes / year</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Freeform 11"/>
          <p:cNvSpPr/>
          <p:nvPr/>
        </p:nvSpPr>
        <p:spPr>
          <a:xfrm>
            <a:off x="4211841" y="4669834"/>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dirty="0" smtClean="0">
                <a:latin typeface="Verdana" panose="020B0604030504040204" pitchFamily="34" charset="0"/>
                <a:ea typeface="Verdana" panose="020B0604030504040204" pitchFamily="34" charset="0"/>
                <a:cs typeface="Verdana" panose="020B0604030504040204" pitchFamily="34" charset="0"/>
              </a:rPr>
              <a:t>…a</a:t>
            </a:r>
            <a:r>
              <a:rPr lang="en-GB" sz="1600" b="1" kern="1200" dirty="0" smtClean="0">
                <a:latin typeface="Verdana" panose="020B0604030504040204" pitchFamily="34" charset="0"/>
                <a:ea typeface="Verdana" panose="020B0604030504040204" pitchFamily="34" charset="0"/>
                <a:cs typeface="Verdana" panose="020B0604030504040204" pitchFamily="34" charset="0"/>
              </a:rPr>
              <a:t>nd it is hazardous</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2"/>
          <p:cNvSpPr/>
          <p:nvPr/>
        </p:nvSpPr>
        <p:spPr>
          <a:xfrm>
            <a:off x="6012160" y="4634246"/>
            <a:ext cx="2406706" cy="1243026"/>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fontAlgn="auto">
              <a:lnSpc>
                <a:spcPct val="90000"/>
              </a:lnSpc>
              <a:spcAft>
                <a:spcPct val="15000"/>
              </a:spcAft>
              <a:buSzPct val="70000"/>
              <a:buFontTx/>
              <a:buChar char="••"/>
              <a:defRPr/>
            </a:pPr>
            <a:r>
              <a:rPr lang="en-GB" sz="1400" dirty="0">
                <a:latin typeface="Verdana" panose="020B0604030504040204" pitchFamily="34" charset="0"/>
                <a:ea typeface="Verdana" panose="020B0604030504040204" pitchFamily="34" charset="0"/>
                <a:cs typeface="Verdana" panose="020B0604030504040204" pitchFamily="34" charset="0"/>
              </a:rPr>
              <a:t>Exposure scenarios are generated only for hazardous substances</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15</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91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332656"/>
            <a:ext cx="8229600" cy="1143000"/>
          </a:xfrm>
          <a:prstGeom prst="rect">
            <a:avLst/>
          </a:prstGeom>
        </p:spPr>
        <p:txBody>
          <a:bodyPr vert="horz" lIns="91440" tIns="45720" rIns="91440" bIns="45720" rtlCol="0" anchor="ctr">
            <a:noAutofit/>
          </a:bodyPr>
          <a:lstStyle>
            <a:lvl1pPr>
              <a:spcBef>
                <a:spcPct val="0"/>
              </a:spcBef>
              <a:buNone/>
              <a:defRPr sz="2400" b="1">
                <a:solidFill>
                  <a:srgbClr val="0046AD"/>
                </a:solidFill>
                <a:latin typeface="Verdana" panose="020B0604030504040204" pitchFamily="34" charset="0"/>
                <a:ea typeface="Verdana" panose="020B0604030504040204" pitchFamily="34" charset="0"/>
                <a:cs typeface="Verdana" panose="020B0604030504040204" pitchFamily="34" charset="0"/>
              </a:defRPr>
            </a:lvl1pPr>
          </a:lstStyle>
          <a:p>
            <a:r>
              <a:rPr lang="en-GB" altLang="en-US" sz="3000" dirty="0"/>
              <a:t>Valid reasons for </a:t>
            </a:r>
            <a:r>
              <a:rPr lang="en-GB" altLang="en-US" sz="3000" dirty="0" smtClean="0"/>
              <a:t>having a SDS </a:t>
            </a:r>
            <a:endParaRPr lang="en-GB" altLang="en-US" sz="3000" dirty="0"/>
          </a:p>
          <a:p>
            <a:r>
              <a:rPr lang="en-GB" altLang="en-US" sz="3000" dirty="0"/>
              <a:t>without exposure </a:t>
            </a:r>
            <a:r>
              <a:rPr lang="en-GB" altLang="en-US" sz="3000" dirty="0" smtClean="0"/>
              <a:t>scenarios annexed</a:t>
            </a:r>
            <a:endParaRPr lang="en-GB" altLang="en-US" sz="3000" dirty="0"/>
          </a:p>
        </p:txBody>
      </p:sp>
      <p:sp>
        <p:nvSpPr>
          <p:cNvPr id="6" name="Rectangle 3"/>
          <p:cNvSpPr txBox="1">
            <a:spLocks noChangeArrowheads="1"/>
          </p:cNvSpPr>
          <p:nvPr/>
        </p:nvSpPr>
        <p:spPr>
          <a:xfrm>
            <a:off x="590872" y="1844824"/>
            <a:ext cx="8229600" cy="37766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r>
              <a:rPr lang="en-GB" altLang="en-US" sz="2000" dirty="0">
                <a:latin typeface="Verdana" panose="020B0604030504040204" pitchFamily="34" charset="0"/>
                <a:ea typeface="Verdana" panose="020B0604030504040204" pitchFamily="34" charset="0"/>
                <a:cs typeface="Verdana" panose="020B0604030504040204" pitchFamily="34" charset="0"/>
              </a:rPr>
              <a:t>Substance </a:t>
            </a:r>
            <a:r>
              <a:rPr lang="en-GB" altLang="en-US" sz="2000" dirty="0" smtClean="0">
                <a:latin typeface="Verdana" panose="020B0604030504040204" pitchFamily="34" charset="0"/>
                <a:ea typeface="Verdana" panose="020B0604030504040204" pitchFamily="34" charset="0"/>
                <a:cs typeface="Verdana" panose="020B0604030504040204" pitchFamily="34" charset="0"/>
              </a:rPr>
              <a:t>is:</a:t>
            </a:r>
          </a:p>
          <a:p>
            <a:pPr lvl="1">
              <a:spcBef>
                <a:spcPts val="600"/>
              </a:spcBef>
              <a:spcAft>
                <a:spcPts val="600"/>
              </a:spcAft>
              <a:buFont typeface="Arial" panose="020B0604020202020204" pitchFamily="34" charset="0"/>
              <a:buChar char="•"/>
            </a:pPr>
            <a:r>
              <a:rPr lang="en-GB" altLang="en-US" sz="1800" dirty="0">
                <a:latin typeface="Verdana" panose="020B0604030504040204" pitchFamily="34" charset="0"/>
                <a:ea typeface="Verdana" panose="020B0604030504040204" pitchFamily="34" charset="0"/>
                <a:cs typeface="Verdana" panose="020B0604030504040204" pitchFamily="34" charset="0"/>
              </a:rPr>
              <a:t>not hazardous </a:t>
            </a:r>
          </a:p>
          <a:p>
            <a:pPr lvl="1">
              <a:spcBef>
                <a:spcPts val="600"/>
              </a:spcBef>
              <a:spcAft>
                <a:spcPts val="600"/>
              </a:spcAft>
              <a:buFont typeface="Arial" panose="020B0604020202020204" pitchFamily="34" charset="0"/>
              <a:buChar char="•"/>
            </a:pPr>
            <a:r>
              <a:rPr lang="en-GB" altLang="en-US" sz="1800" dirty="0" smtClean="0">
                <a:latin typeface="Verdana" panose="020B0604030504040204" pitchFamily="34" charset="0"/>
                <a:ea typeface="Verdana" panose="020B0604030504040204" pitchFamily="34" charset="0"/>
                <a:cs typeface="Verdana" panose="020B0604030504040204" pitchFamily="34" charset="0"/>
              </a:rPr>
              <a:t>exempt </a:t>
            </a:r>
            <a:r>
              <a:rPr lang="en-GB" altLang="en-US" sz="1800" dirty="0">
                <a:latin typeface="Verdana" panose="020B0604030504040204" pitchFamily="34" charset="0"/>
                <a:ea typeface="Verdana" panose="020B0604030504040204" pitchFamily="34" charset="0"/>
                <a:cs typeface="Verdana" panose="020B0604030504040204" pitchFamily="34" charset="0"/>
              </a:rPr>
              <a:t>from registration </a:t>
            </a:r>
          </a:p>
          <a:p>
            <a:pPr lvl="1">
              <a:spcBef>
                <a:spcPts val="600"/>
              </a:spcBef>
              <a:spcAft>
                <a:spcPts val="600"/>
              </a:spcAft>
              <a:buFont typeface="Arial" panose="020B0604020202020204" pitchFamily="34" charset="0"/>
              <a:buChar char="•"/>
            </a:pPr>
            <a:r>
              <a:rPr lang="en-GB" altLang="en-US" sz="1800" dirty="0" smtClean="0">
                <a:latin typeface="Verdana" panose="020B0604030504040204" pitchFamily="34" charset="0"/>
                <a:ea typeface="Verdana" panose="020B0604030504040204" pitchFamily="34" charset="0"/>
                <a:cs typeface="Verdana" panose="020B0604030504040204" pitchFamily="34" charset="0"/>
              </a:rPr>
              <a:t>registered </a:t>
            </a:r>
            <a:r>
              <a:rPr lang="en-GB" altLang="en-US" sz="1800" dirty="0">
                <a:latin typeface="Verdana" panose="020B0604030504040204" pitchFamily="34" charset="0"/>
                <a:ea typeface="Verdana" panose="020B0604030504040204" pitchFamily="34" charset="0"/>
                <a:cs typeface="Verdana" panose="020B0604030504040204" pitchFamily="34" charset="0"/>
              </a:rPr>
              <a:t>as an </a:t>
            </a:r>
            <a:r>
              <a:rPr lang="en-GB" altLang="en-US" sz="1800" dirty="0" smtClean="0">
                <a:latin typeface="Verdana" panose="020B0604030504040204" pitchFamily="34" charset="0"/>
                <a:ea typeface="Verdana" panose="020B0604030504040204" pitchFamily="34" charset="0"/>
                <a:cs typeface="Verdana" panose="020B0604030504040204" pitchFamily="34" charset="0"/>
              </a:rPr>
              <a:t>intermediate</a:t>
            </a:r>
            <a:r>
              <a:rPr lang="en-GB" alt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under strictly controlled conditions</a:t>
            </a:r>
            <a:endParaRPr lang="en-GB" altLang="en-US" sz="1800" b="1" dirty="0">
              <a:latin typeface="Verdana" panose="020B0604030504040204" pitchFamily="34" charset="0"/>
              <a:ea typeface="Verdana" panose="020B0604030504040204" pitchFamily="34" charset="0"/>
              <a:cs typeface="Verdana" panose="020B0604030504040204" pitchFamily="34" charset="0"/>
            </a:endParaRPr>
          </a:p>
          <a:p>
            <a:pPr lvl="1">
              <a:spcBef>
                <a:spcPts val="600"/>
              </a:spcBef>
              <a:spcAft>
                <a:spcPts val="600"/>
              </a:spcAft>
              <a:buFont typeface="Arial" panose="020B0604020202020204" pitchFamily="34" charset="0"/>
              <a:buChar char="•"/>
            </a:pPr>
            <a:r>
              <a:rPr lang="en-GB" altLang="en-US" sz="1800" dirty="0" smtClean="0">
                <a:latin typeface="Verdana" panose="020B0604030504040204" pitchFamily="34" charset="0"/>
                <a:ea typeface="Verdana" panose="020B0604030504040204" pitchFamily="34" charset="0"/>
                <a:cs typeface="Verdana" panose="020B0604030504040204" pitchFamily="34" charset="0"/>
              </a:rPr>
              <a:t>registered </a:t>
            </a:r>
            <a:r>
              <a:rPr lang="en-GB" altLang="en-US" sz="1800" dirty="0">
                <a:latin typeface="Verdana" panose="020B0604030504040204" pitchFamily="34" charset="0"/>
                <a:ea typeface="Verdana" panose="020B0604030504040204" pitchFamily="34" charset="0"/>
                <a:cs typeface="Verdana" panose="020B0604030504040204" pitchFamily="34" charset="0"/>
              </a:rPr>
              <a:t>below 10 tonnes/year</a:t>
            </a:r>
          </a:p>
          <a:p>
            <a:pPr>
              <a:spcBef>
                <a:spcPts val="600"/>
              </a:spcBef>
              <a:spcAft>
                <a:spcPts val="600"/>
              </a:spcAft>
            </a:pPr>
            <a:endParaRPr lang="en-GB" altLang="en-US" sz="2000" dirty="0" smtClean="0">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en-GB" altLang="en-US" sz="2000" dirty="0" smtClean="0">
                <a:latin typeface="Verdana" panose="020B0604030504040204" pitchFamily="34" charset="0"/>
                <a:ea typeface="Verdana" panose="020B0604030504040204" pitchFamily="34" charset="0"/>
                <a:cs typeface="Verdana" panose="020B0604030504040204" pitchFamily="34" charset="0"/>
              </a:rPr>
              <a:t>SDS is:</a:t>
            </a:r>
          </a:p>
          <a:p>
            <a:pPr lvl="1">
              <a:spcBef>
                <a:spcPts val="600"/>
              </a:spcBef>
              <a:spcAft>
                <a:spcPts val="600"/>
              </a:spcAft>
              <a:buFont typeface="Arial" panose="020B0604020202020204" pitchFamily="34" charset="0"/>
              <a:buChar char="•"/>
            </a:pPr>
            <a:r>
              <a:rPr lang="en-GB" altLang="en-US" sz="1800" dirty="0" smtClean="0">
                <a:latin typeface="Verdana" panose="020B0604030504040204" pitchFamily="34" charset="0"/>
                <a:ea typeface="Verdana" panose="020B0604030504040204" pitchFamily="34" charset="0"/>
                <a:cs typeface="Verdana" panose="020B0604030504040204" pitchFamily="34" charset="0"/>
              </a:rPr>
              <a:t>provided </a:t>
            </a:r>
            <a:r>
              <a:rPr lang="en-GB" altLang="en-US" sz="1800" dirty="0">
                <a:latin typeface="Verdana" panose="020B0604030504040204" pitchFamily="34" charset="0"/>
                <a:ea typeface="Verdana" panose="020B0604030504040204" pitchFamily="34" charset="0"/>
                <a:cs typeface="Verdana" panose="020B0604030504040204" pitchFamily="34" charset="0"/>
              </a:rPr>
              <a:t>on a voluntary </a:t>
            </a:r>
            <a:r>
              <a:rPr lang="en-GB" altLang="en-US" sz="1800" dirty="0" smtClean="0">
                <a:latin typeface="Verdana" panose="020B0604030504040204" pitchFamily="34" charset="0"/>
                <a:ea typeface="Verdana" panose="020B0604030504040204" pitchFamily="34" charset="0"/>
                <a:cs typeface="Verdana" panose="020B0604030504040204" pitchFamily="34" charset="0"/>
              </a:rPr>
              <a:t>basis</a:t>
            </a:r>
          </a:p>
          <a:p>
            <a:pPr lvl="1">
              <a:spcBef>
                <a:spcPts val="600"/>
              </a:spcBef>
              <a:spcAft>
                <a:spcPts val="600"/>
              </a:spcAft>
              <a:buFont typeface="Arial" panose="020B0604020202020204" pitchFamily="34" charset="0"/>
              <a:buChar char="•"/>
            </a:pPr>
            <a:r>
              <a:rPr lang="en-GB" altLang="en-US" sz="1800" dirty="0" smtClean="0">
                <a:latin typeface="Verdana" panose="020B0604030504040204" pitchFamily="34" charset="0"/>
                <a:ea typeface="Verdana" panose="020B0604030504040204" pitchFamily="34" charset="0"/>
                <a:cs typeface="Verdana" panose="020B0604030504040204" pitchFamily="34" charset="0"/>
              </a:rPr>
              <a:t>for a mixture</a:t>
            </a:r>
            <a:endParaRPr lang="en-GB" altLang="en-US" sz="3200" dirty="0" smtClean="0"/>
          </a:p>
        </p:txBody>
      </p:sp>
      <p:sp>
        <p:nvSpPr>
          <p:cNvPr id="4"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16</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6732240" y="4765225"/>
            <a:ext cx="1331168" cy="1015663"/>
          </a:xfrm>
          <a:prstGeom prst="rect">
            <a:avLst/>
          </a:prstGeom>
          <a:noFill/>
        </p:spPr>
        <p:txBody>
          <a:bodyPr wrap="square" rtlCol="0">
            <a:spAutoFit/>
          </a:bodyPr>
          <a:lstStyle/>
          <a:p>
            <a:pPr algn="ctr"/>
            <a:r>
              <a:rPr lang="en-GB"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Safety Data Sheet</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6761976" y="4367936"/>
            <a:ext cx="1817858" cy="1412952"/>
          </a:xfrm>
          <a:prstGeom prst="rect">
            <a:avLst/>
          </a:prstGeom>
        </p:spPr>
      </p:pic>
    </p:spTree>
    <p:extLst>
      <p:ext uri="{BB962C8B-B14F-4D97-AF65-F5344CB8AC3E}">
        <p14:creationId xmlns:p14="http://schemas.microsoft.com/office/powerpoint/2010/main" val="213752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95734" y="3427561"/>
            <a:ext cx="374491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buClr>
                <a:schemeClr val="tx2"/>
              </a:buClr>
              <a:defRPr sz="2200">
                <a:solidFill>
                  <a:schemeClr val="tx1"/>
                </a:solidFill>
                <a:latin typeface="Verdana" pitchFamily="34" charset="0"/>
                <a:ea typeface="ＭＳ Ｐゴシック" charset="-128"/>
              </a:defRPr>
            </a:lvl1pPr>
            <a:lvl2pPr marL="446088" indent="-177800" eaLnBrk="0" hangingPunct="0">
              <a:buClr>
                <a:schemeClr val="tx2"/>
              </a:buClr>
              <a:defRPr>
                <a:solidFill>
                  <a:schemeClr val="tx1"/>
                </a:solidFill>
                <a:latin typeface="Verdana" pitchFamily="34" charset="0"/>
                <a:ea typeface="ＭＳ Ｐゴシック" charset="-128"/>
              </a:defRPr>
            </a:lvl2pPr>
            <a:lvl3pPr marL="1143000" indent="-228600" eaLnBrk="0" hangingPunct="0">
              <a:buClr>
                <a:schemeClr val="tx2"/>
              </a:buClr>
              <a:defRPr sz="1400">
                <a:solidFill>
                  <a:schemeClr val="tx1"/>
                </a:solidFill>
                <a:latin typeface="Verdana" pitchFamily="34" charset="0"/>
                <a:ea typeface="ＭＳ Ｐゴシック" charset="-128"/>
              </a:defRPr>
            </a:lvl3pPr>
            <a:lvl4pPr marL="1600200" indent="-228600" eaLnBrk="0" hangingPunct="0">
              <a:buClr>
                <a:schemeClr val="tx2"/>
              </a:buClr>
              <a:defRPr sz="1200">
                <a:solidFill>
                  <a:schemeClr val="tx1"/>
                </a:solidFill>
                <a:latin typeface="Verdana" pitchFamily="34" charset="0"/>
                <a:ea typeface="ＭＳ Ｐゴシック" charset="-128"/>
              </a:defRPr>
            </a:lvl4pPr>
            <a:lvl5pPr marL="2057400" indent="-228600" eaLnBrk="0" hangingPunct="0">
              <a:buClr>
                <a:schemeClr val="hlink"/>
              </a:buCl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9pPr>
          </a:lstStyle>
          <a:p>
            <a:pPr marL="0" indent="0">
              <a:buClrTx/>
            </a:pPr>
            <a:r>
              <a:rPr lang="en-GB" altLang="en-US" sz="1800" dirty="0">
                <a:solidFill>
                  <a:srgbClr val="000000"/>
                </a:solidFill>
                <a:cs typeface="Arial" charset="0"/>
              </a:rPr>
              <a:t>Main </a:t>
            </a:r>
            <a:r>
              <a:rPr lang="en-GB" altLang="en-US" sz="1800" dirty="0" smtClean="0">
                <a:solidFill>
                  <a:srgbClr val="000000"/>
                </a:solidFill>
                <a:cs typeface="Arial" charset="0"/>
              </a:rPr>
              <a:t>body according to REACH Annex II, including:</a:t>
            </a:r>
            <a:endParaRPr lang="en-GB" altLang="en-US" sz="1800" dirty="0">
              <a:solidFill>
                <a:srgbClr val="000000"/>
              </a:solidFill>
              <a:cs typeface="Arial" charset="0"/>
            </a:endParaRPr>
          </a:p>
          <a:p>
            <a:pPr marL="554038" lvl="1" indent="-285750">
              <a:spcBef>
                <a:spcPts val="600"/>
              </a:spcBef>
              <a:buClrTx/>
              <a:buFont typeface="Arial" panose="020B0604020202020204" pitchFamily="34" charset="0"/>
              <a:buChar char="•"/>
            </a:pPr>
            <a:r>
              <a:rPr lang="en-GB" altLang="en-US" sz="1600" dirty="0">
                <a:solidFill>
                  <a:srgbClr val="000000"/>
                </a:solidFill>
                <a:cs typeface="Arial" charset="0"/>
              </a:rPr>
              <a:t>Classification and labelling information</a:t>
            </a:r>
          </a:p>
          <a:p>
            <a:pPr marL="554038" lvl="1" indent="-285750">
              <a:buClrTx/>
              <a:buFont typeface="Arial" panose="020B0604020202020204" pitchFamily="34" charset="0"/>
              <a:buChar char="•"/>
            </a:pPr>
            <a:r>
              <a:rPr lang="en-GB" altLang="en-US" sz="1600" dirty="0">
                <a:solidFill>
                  <a:srgbClr val="000000"/>
                </a:solidFill>
                <a:cs typeface="Arial" charset="0"/>
              </a:rPr>
              <a:t>Registered uses</a:t>
            </a:r>
          </a:p>
          <a:p>
            <a:pPr marL="554038" lvl="1" indent="-285750">
              <a:buClrTx/>
              <a:buFont typeface="Arial" panose="020B0604020202020204" pitchFamily="34" charset="0"/>
              <a:buChar char="•"/>
            </a:pPr>
            <a:r>
              <a:rPr lang="en-GB" altLang="en-US" sz="1600" dirty="0">
                <a:solidFill>
                  <a:srgbClr val="000000"/>
                </a:solidFill>
                <a:cs typeface="Arial" charset="0"/>
              </a:rPr>
              <a:t>Threshold values for exposure </a:t>
            </a:r>
            <a:r>
              <a:rPr lang="en-GB" altLang="en-US" sz="1600" dirty="0" smtClean="0">
                <a:cs typeface="Arial" charset="0"/>
              </a:rPr>
              <a:t>(OELV, DNEL</a:t>
            </a:r>
            <a:r>
              <a:rPr lang="en-GB" altLang="en-US" sz="1600" dirty="0">
                <a:solidFill>
                  <a:srgbClr val="000000"/>
                </a:solidFill>
                <a:cs typeface="Arial" charset="0"/>
              </a:rPr>
              <a:t>, PNEC)</a:t>
            </a:r>
          </a:p>
          <a:p>
            <a:pPr marL="554038" lvl="1" indent="-285750">
              <a:buClrTx/>
              <a:buFont typeface="Arial" panose="020B0604020202020204" pitchFamily="34" charset="0"/>
              <a:buChar char="•"/>
            </a:pPr>
            <a:r>
              <a:rPr lang="en-GB" altLang="en-US" sz="1600" dirty="0">
                <a:solidFill>
                  <a:srgbClr val="000000"/>
                </a:solidFill>
                <a:cs typeface="Arial" charset="0"/>
              </a:rPr>
              <a:t>Physicochemical data</a:t>
            </a:r>
          </a:p>
          <a:p>
            <a:pPr marL="554038" lvl="1" indent="-285750">
              <a:buClrTx/>
              <a:buFont typeface="Arial" panose="020B0604020202020204" pitchFamily="34" charset="0"/>
              <a:buChar char="•"/>
            </a:pPr>
            <a:r>
              <a:rPr lang="en-GB" altLang="en-US" sz="1600" dirty="0">
                <a:solidFill>
                  <a:srgbClr val="000000"/>
                </a:solidFill>
                <a:cs typeface="Arial" charset="0"/>
              </a:rPr>
              <a:t>Toxicological and eco-toxicological data</a:t>
            </a:r>
          </a:p>
        </p:txBody>
      </p:sp>
      <p:sp>
        <p:nvSpPr>
          <p:cNvPr id="7" name="Rectangle 6"/>
          <p:cNvSpPr>
            <a:spLocks noChangeArrowheads="1"/>
          </p:cNvSpPr>
          <p:nvPr/>
        </p:nvSpPr>
        <p:spPr bwMode="auto">
          <a:xfrm>
            <a:off x="4859784" y="3428306"/>
            <a:ext cx="3888680" cy="36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buClr>
                <a:schemeClr val="tx2"/>
              </a:buClr>
              <a:defRPr sz="2200">
                <a:solidFill>
                  <a:schemeClr val="tx1"/>
                </a:solidFill>
                <a:latin typeface="Verdana" pitchFamily="34" charset="0"/>
                <a:ea typeface="ＭＳ Ｐゴシック" charset="-128"/>
              </a:defRPr>
            </a:lvl1pPr>
            <a:lvl2pPr marL="446088" indent="-177800" eaLnBrk="0" hangingPunct="0">
              <a:buClr>
                <a:schemeClr val="tx2"/>
              </a:buClr>
              <a:defRPr>
                <a:solidFill>
                  <a:schemeClr val="tx1"/>
                </a:solidFill>
                <a:latin typeface="Verdana" pitchFamily="34" charset="0"/>
                <a:ea typeface="ＭＳ Ｐゴシック" charset="-128"/>
              </a:defRPr>
            </a:lvl2pPr>
            <a:lvl3pPr marL="1143000" indent="-228600" eaLnBrk="0" hangingPunct="0">
              <a:buClr>
                <a:schemeClr val="tx2"/>
              </a:buClr>
              <a:defRPr sz="1400">
                <a:solidFill>
                  <a:schemeClr val="tx1"/>
                </a:solidFill>
                <a:latin typeface="Verdana" pitchFamily="34" charset="0"/>
                <a:ea typeface="ＭＳ Ｐゴシック" charset="-128"/>
              </a:defRPr>
            </a:lvl3pPr>
            <a:lvl4pPr marL="1600200" indent="-228600" eaLnBrk="0" hangingPunct="0">
              <a:buClr>
                <a:schemeClr val="tx2"/>
              </a:buClr>
              <a:defRPr sz="1200">
                <a:solidFill>
                  <a:schemeClr val="tx1"/>
                </a:solidFill>
                <a:latin typeface="Verdana" pitchFamily="34" charset="0"/>
                <a:ea typeface="ＭＳ Ｐゴシック" charset="-128"/>
              </a:defRPr>
            </a:lvl4pPr>
            <a:lvl5pPr marL="2057400" indent="-228600" eaLnBrk="0" hangingPunct="0">
              <a:buClr>
                <a:schemeClr val="hlink"/>
              </a:buCl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9pPr>
          </a:lstStyle>
          <a:p>
            <a:pPr marL="0" indent="0">
              <a:buClrTx/>
            </a:pPr>
            <a:r>
              <a:rPr lang="en-GB" altLang="en-US" sz="1800" dirty="0">
                <a:solidFill>
                  <a:srgbClr val="000000"/>
                </a:solidFill>
                <a:cs typeface="Arial" charset="0"/>
              </a:rPr>
              <a:t>Exposure </a:t>
            </a:r>
            <a:r>
              <a:rPr lang="en-GB" altLang="en-US" sz="1800" dirty="0" smtClean="0">
                <a:solidFill>
                  <a:srgbClr val="000000"/>
                </a:solidFill>
                <a:cs typeface="Arial" charset="0"/>
              </a:rPr>
              <a:t>scenarios include:</a:t>
            </a:r>
            <a:endParaRPr lang="en-GB" altLang="en-US" sz="1800" dirty="0">
              <a:solidFill>
                <a:srgbClr val="000000"/>
              </a:solidFill>
              <a:cs typeface="Arial" charset="0"/>
            </a:endParaRPr>
          </a:p>
          <a:p>
            <a:pPr marL="554038" lvl="1" indent="-285750">
              <a:spcBef>
                <a:spcPts val="600"/>
              </a:spcBef>
              <a:buClrTx/>
              <a:buFont typeface="Arial" panose="020B0604020202020204" pitchFamily="34" charset="0"/>
              <a:buChar char="•"/>
            </a:pPr>
            <a:r>
              <a:rPr lang="en-GB" altLang="en-US" sz="1600" dirty="0">
                <a:solidFill>
                  <a:srgbClr val="000000"/>
                </a:solidFill>
                <a:cs typeface="Arial" charset="0"/>
              </a:rPr>
              <a:t>Use-specific operational conditions</a:t>
            </a:r>
          </a:p>
          <a:p>
            <a:pPr marL="554038" lvl="1" indent="-285750">
              <a:buClrTx/>
              <a:buFont typeface="Arial" panose="020B0604020202020204" pitchFamily="34" charset="0"/>
              <a:buChar char="•"/>
            </a:pPr>
            <a:r>
              <a:rPr lang="en-GB" altLang="en-US" sz="1600" dirty="0">
                <a:solidFill>
                  <a:srgbClr val="000000"/>
                </a:solidFill>
                <a:cs typeface="Arial" charset="0"/>
              </a:rPr>
              <a:t>Use-specific risk management </a:t>
            </a:r>
            <a:r>
              <a:rPr lang="en-GB" altLang="en-US" sz="1600" dirty="0" smtClean="0">
                <a:solidFill>
                  <a:srgbClr val="000000"/>
                </a:solidFill>
                <a:cs typeface="Arial" charset="0"/>
              </a:rPr>
              <a:t>measures</a:t>
            </a:r>
          </a:p>
          <a:p>
            <a:pPr marL="554038" lvl="1" indent="-285750">
              <a:buClrTx/>
              <a:buFont typeface="Arial" panose="020B0604020202020204" pitchFamily="34" charset="0"/>
              <a:buChar char="•"/>
            </a:pPr>
            <a:r>
              <a:rPr lang="en-GB" altLang="en-US" sz="1600" dirty="0" smtClean="0">
                <a:solidFill>
                  <a:srgbClr val="000000"/>
                </a:solidFill>
                <a:cs typeface="Arial" charset="0"/>
              </a:rPr>
              <a:t>Exposure estimates</a:t>
            </a:r>
          </a:p>
          <a:p>
            <a:pPr marL="554038" lvl="1" indent="-285750">
              <a:buClrTx/>
              <a:buFont typeface="Arial" panose="020B0604020202020204" pitchFamily="34" charset="0"/>
              <a:buChar char="•"/>
            </a:pPr>
            <a:r>
              <a:rPr lang="en-GB" altLang="en-US" sz="1600" dirty="0" smtClean="0">
                <a:solidFill>
                  <a:srgbClr val="000000"/>
                </a:solidFill>
                <a:cs typeface="Arial" charset="0"/>
              </a:rPr>
              <a:t>Additional advice</a:t>
            </a:r>
          </a:p>
          <a:p>
            <a:pPr marL="88900" indent="0">
              <a:buClrTx/>
            </a:pPr>
            <a:endParaRPr lang="en-GB" altLang="en-US" sz="1800" dirty="0" smtClean="0">
              <a:solidFill>
                <a:srgbClr val="000000"/>
              </a:solidFill>
              <a:cs typeface="Arial" charset="0"/>
            </a:endParaRPr>
          </a:p>
        </p:txBody>
      </p:sp>
      <p:sp>
        <p:nvSpPr>
          <p:cNvPr id="10" name="Title 1"/>
          <p:cNvSpPr txBox="1">
            <a:spLocks/>
          </p:cNvSpPr>
          <p:nvPr/>
        </p:nvSpPr>
        <p:spPr>
          <a:xfrm>
            <a:off x="457200" y="548680"/>
            <a:ext cx="8301038" cy="8595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Format and </a:t>
            </a: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Content </a:t>
            </a:r>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of the </a:t>
            </a: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SDS</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17</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555" y="1484784"/>
            <a:ext cx="2117797" cy="185089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624236"/>
            <a:ext cx="1994081" cy="1678162"/>
          </a:xfrm>
          <a:prstGeom prst="rect">
            <a:avLst/>
          </a:prstGeom>
        </p:spPr>
      </p:pic>
    </p:spTree>
    <p:extLst>
      <p:ext uri="{BB962C8B-B14F-4D97-AF65-F5344CB8AC3E}">
        <p14:creationId xmlns:p14="http://schemas.microsoft.com/office/powerpoint/2010/main" val="3662917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7"/>
          <p:cNvSpPr>
            <a:spLocks/>
          </p:cNvSpPr>
          <p:nvPr/>
        </p:nvSpPr>
        <p:spPr bwMode="auto">
          <a:xfrm>
            <a:off x="2051720" y="2204864"/>
            <a:ext cx="684076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Aft>
                <a:spcPts val="600"/>
              </a:spcAft>
              <a:buSzPct val="100000"/>
              <a:buFont typeface="Arial" panose="020B0604020202020204" pitchFamily="34"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Ensuring assessments are accurate, realistic and relevant, and based on sector information on good practices</a:t>
            </a:r>
          </a:p>
          <a:p>
            <a:pPr lvl="1">
              <a:spcAft>
                <a:spcPts val="600"/>
              </a:spcAft>
              <a:buSzPct val="100000"/>
              <a:defRPr/>
            </a:pPr>
            <a:endParaRPr lang="en-GB"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1" indent="-285750">
              <a:spcAft>
                <a:spcPts val="600"/>
              </a:spcAft>
              <a:buSzPct val="100000"/>
              <a:buFont typeface="Arial" panose="020B0604020202020204" pitchFamily="34"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Harmonisation </a:t>
            </a:r>
            <a:r>
              <a:rPr lang="en-GB" sz="1600" dirty="0">
                <a:latin typeface="Verdana" panose="020B0604030504040204" pitchFamily="34" charset="0"/>
                <a:ea typeface="Verdana" panose="020B0604030504040204" pitchFamily="34" charset="0"/>
                <a:cs typeface="Verdana" panose="020B0604030504040204" pitchFamily="34" charset="0"/>
              </a:rPr>
              <a:t>of </a:t>
            </a:r>
            <a:r>
              <a:rPr lang="en-GB" sz="1600" dirty="0" smtClean="0">
                <a:latin typeface="Verdana" panose="020B0604030504040204" pitchFamily="34" charset="0"/>
                <a:ea typeface="Verdana" panose="020B0604030504040204" pitchFamily="34" charset="0"/>
                <a:cs typeface="Verdana" panose="020B0604030504040204" pitchFamily="34" charset="0"/>
              </a:rPr>
              <a:t>format and content, incl. table of contents</a:t>
            </a:r>
          </a:p>
          <a:p>
            <a:pPr marL="742950" lvl="1" indent="-285750">
              <a:spcAft>
                <a:spcPts val="600"/>
              </a:spcAft>
              <a:buSzPct val="100000"/>
              <a:buFont typeface="Arial" panose="020B0604020202020204" pitchFamily="34"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Development of standard </a:t>
            </a:r>
            <a:r>
              <a:rPr lang="en-GB" sz="1600" dirty="0">
                <a:latin typeface="Verdana" panose="020B0604030504040204" pitchFamily="34" charset="0"/>
                <a:ea typeface="Verdana" panose="020B0604030504040204" pitchFamily="34" charset="0"/>
                <a:cs typeface="Verdana" panose="020B0604030504040204" pitchFamily="34" charset="0"/>
              </a:rPr>
              <a:t>phrases </a:t>
            </a:r>
            <a:r>
              <a:rPr lang="en-GB" sz="1600" dirty="0" smtClean="0">
                <a:latin typeface="Verdana" panose="020B0604030504040204" pitchFamily="34" charset="0"/>
                <a:ea typeface="Verdana" panose="020B0604030504040204" pitchFamily="34" charset="0"/>
                <a:cs typeface="Verdana" panose="020B0604030504040204" pitchFamily="34" charset="0"/>
              </a:rPr>
              <a:t>(</a:t>
            </a:r>
            <a:r>
              <a:rPr lang="en-GB" sz="1600" dirty="0" err="1" smtClean="0">
                <a:latin typeface="Verdana" panose="020B0604030504040204" pitchFamily="34" charset="0"/>
                <a:ea typeface="Verdana" panose="020B0604030504040204" pitchFamily="34" charset="0"/>
                <a:cs typeface="Verdana" panose="020B0604030504040204" pitchFamily="34" charset="0"/>
              </a:rPr>
              <a:t>ESCom</a:t>
            </a:r>
            <a:r>
              <a:rPr lang="en-GB" sz="1600" dirty="0" smtClean="0">
                <a:latin typeface="Verdana" panose="020B0604030504040204" pitchFamily="34" charset="0"/>
                <a:ea typeface="Verdana" panose="020B0604030504040204" pitchFamily="34" charset="0"/>
                <a:cs typeface="Verdana" panose="020B0604030504040204" pitchFamily="34" charset="0"/>
              </a:rPr>
              <a:t> Package)</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742950" lvl="1" indent="-285750">
              <a:spcAft>
                <a:spcPts val="600"/>
              </a:spcAft>
              <a:buSzPct val="100000"/>
              <a:buFont typeface="Arial" panose="020B0604020202020204" pitchFamily="34"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Annotated templates and examples</a:t>
            </a:r>
          </a:p>
          <a:p>
            <a:pPr marL="742950" lvl="1" indent="-285750">
              <a:spcAft>
                <a:spcPts val="600"/>
              </a:spcAft>
              <a:buSzPct val="100000"/>
              <a:buFont typeface="Arial" panose="020B0604020202020204" pitchFamily="34"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Automated IT communication</a:t>
            </a:r>
          </a:p>
          <a:p>
            <a:pPr lvl="1">
              <a:spcAft>
                <a:spcPts val="600"/>
              </a:spcAft>
              <a:buSzPct val="100000"/>
              <a:defRPr/>
            </a:pPr>
            <a:endParaRPr lang="en-GB" sz="28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spcAft>
                <a:spcPct val="25000"/>
              </a:spcAft>
              <a:buSzPct val="100000"/>
              <a:buFont typeface="Arial" panose="020B0604020202020204" pitchFamily="34"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Developing agreed methodologies to identify and communicate safe </a:t>
            </a:r>
            <a:r>
              <a:rPr lang="en-GB" sz="1600" dirty="0">
                <a:latin typeface="Verdana" panose="020B0604030504040204" pitchFamily="34" charset="0"/>
                <a:ea typeface="Verdana" panose="020B0604030504040204" pitchFamily="34" charset="0"/>
                <a:cs typeface="Verdana" panose="020B0604030504040204" pitchFamily="34" charset="0"/>
              </a:rPr>
              <a:t>use </a:t>
            </a:r>
            <a:r>
              <a:rPr lang="en-GB" sz="1600" dirty="0" smtClean="0">
                <a:latin typeface="Verdana" panose="020B0604030504040204" pitchFamily="34" charset="0"/>
                <a:ea typeface="Verdana" panose="020B0604030504040204" pitchFamily="34" charset="0"/>
                <a:cs typeface="Verdana" panose="020B0604030504040204" pitchFamily="34" charset="0"/>
              </a:rPr>
              <a:t>information of mixtures</a:t>
            </a:r>
            <a:endParaRPr lang="en-GB" sz="1600" dirty="0"/>
          </a:p>
        </p:txBody>
      </p:sp>
      <p:sp>
        <p:nvSpPr>
          <p:cNvPr id="5" name="Title 6"/>
          <p:cNvSpPr>
            <a:spLocks/>
          </p:cNvSpPr>
          <p:nvPr/>
        </p:nvSpPr>
        <p:spPr bwMode="auto">
          <a:xfrm>
            <a:off x="468313" y="620688"/>
            <a:ext cx="819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charset="0"/>
                <a:ea typeface="ＭＳ Ｐゴシック" charset="-128"/>
                <a:cs typeface="Arial" charset="0"/>
              </a:defRPr>
            </a:lvl1pPr>
            <a:lvl2pPr eaLnBrk="0" hangingPunct="0">
              <a:buChar char="–"/>
              <a:defRPr sz="2800">
                <a:solidFill>
                  <a:schemeClr val="tx1"/>
                </a:solidFill>
                <a:latin typeface="Arial" charset="0"/>
                <a:ea typeface="ＭＳ Ｐゴシック" charset="-128"/>
                <a:cs typeface="Arial" charset="0"/>
              </a:defRPr>
            </a:lvl2pPr>
            <a:lvl3pPr marL="1143000" indent="-228600" eaLnBrk="0" hangingPunct="0">
              <a:defRPr sz="2400">
                <a:solidFill>
                  <a:schemeClr val="tx1"/>
                </a:solidFill>
                <a:latin typeface="Arial" charset="0"/>
                <a:ea typeface="ＭＳ Ｐゴシック" charset="-128"/>
                <a:cs typeface="Arial" charset="0"/>
              </a:defRPr>
            </a:lvl3pPr>
            <a:lvl4pPr marL="1600200" indent="-228600" eaLnBrk="0" hangingPunct="0">
              <a:buChar char="–"/>
              <a:defRPr sz="2000">
                <a:solidFill>
                  <a:schemeClr val="tx1"/>
                </a:solidFill>
                <a:latin typeface="Arial" charset="0"/>
                <a:ea typeface="ＭＳ Ｐゴシック" charset="-128"/>
                <a:cs typeface="Arial" charset="0"/>
              </a:defRPr>
            </a:lvl4pPr>
            <a:lvl5pPr marL="2057400" indent="-228600" eaLnBrk="0" hangingPunct="0">
              <a:buChar char="»"/>
              <a:defRPr sz="2000">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Arial" charset="0"/>
              </a:defRPr>
            </a:lvl9pPr>
          </a:lstStyle>
          <a:p>
            <a:pPr marL="0" lvl="1" eaLnBrk="1" hangingPunct="1">
              <a:spcBef>
                <a:spcPct val="0"/>
              </a:spcBef>
              <a:buFontTx/>
              <a:buNone/>
            </a:pPr>
            <a:r>
              <a:rPr lang="en-GB" altLang="en-US" b="1" dirty="0" smtClean="0">
                <a:solidFill>
                  <a:srgbClr val="0046AD"/>
                </a:solidFill>
                <a:latin typeface="Verdana" pitchFamily="34" charset="0"/>
              </a:rPr>
              <a:t>Information in the supply chain</a:t>
            </a:r>
            <a:endParaRPr lang="en-GB" altLang="en-US" b="1" dirty="0">
              <a:solidFill>
                <a:srgbClr val="0046AD"/>
              </a:solidFill>
              <a:latin typeface="Verdana" pitchFamily="34" charset="0"/>
            </a:endParaRPr>
          </a:p>
        </p:txBody>
      </p:sp>
      <p:sp>
        <p:nvSpPr>
          <p:cNvPr id="6"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18</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67544" y="1260049"/>
            <a:ext cx="7992888" cy="584775"/>
          </a:xfrm>
          <a:prstGeom prst="rect">
            <a:avLst/>
          </a:prstGeom>
        </p:spPr>
        <p:txBody>
          <a:bodyPr wrap="square">
            <a:spAutoFit/>
          </a:bodyPr>
          <a:lstStyle/>
          <a:p>
            <a:pPr lvl="0">
              <a:spcAft>
                <a:spcPts val="600"/>
              </a:spcAft>
              <a:buClr>
                <a:prstClr val="black"/>
              </a:buClr>
              <a:buSzPct val="100000"/>
              <a:defRPr/>
            </a:pPr>
            <a:r>
              <a:rPr lang="en-GB" altLang="en-US" sz="1600" dirty="0" smtClean="0">
                <a:latin typeface="Verdana" pitchFamily="34" charset="0"/>
              </a:rPr>
              <a:t>Activities are taking </a:t>
            </a:r>
            <a:r>
              <a:rPr lang="en-GB" altLang="en-US" sz="1600" dirty="0">
                <a:latin typeface="Verdana" pitchFamily="34" charset="0"/>
              </a:rPr>
              <a:t>place </a:t>
            </a:r>
            <a:r>
              <a:rPr lang="en-GB" altLang="en-US" sz="1600" dirty="0" smtClean="0">
                <a:latin typeface="Verdana" pitchFamily="34" charset="0"/>
              </a:rPr>
              <a:t>as </a:t>
            </a:r>
            <a:r>
              <a:rPr lang="en-GB" altLang="en-US" sz="1600" dirty="0">
                <a:latin typeface="Verdana" pitchFamily="34" charset="0"/>
              </a:rPr>
              <a:t>part of </a:t>
            </a:r>
            <a:r>
              <a:rPr lang="en-GB" altLang="en-US" sz="1600" dirty="0" smtClean="0">
                <a:latin typeface="Verdana" pitchFamily="34" charset="0"/>
              </a:rPr>
              <a:t>the ENES programme to improve the information generated and provided</a:t>
            </a:r>
            <a:endParaRPr lang="en-GB" altLang="en-US" sz="1600" dirty="0">
              <a:latin typeface="Verdana" pitchFamily="34" charset="0"/>
            </a:endParaRPr>
          </a:p>
        </p:txBody>
      </p:sp>
      <p:grpSp>
        <p:nvGrpSpPr>
          <p:cNvPr id="17" name="Group 16"/>
          <p:cNvGrpSpPr/>
          <p:nvPr/>
        </p:nvGrpSpPr>
        <p:grpSpPr>
          <a:xfrm>
            <a:off x="444057" y="3553271"/>
            <a:ext cx="2236486" cy="1181492"/>
            <a:chOff x="395536" y="3553271"/>
            <a:chExt cx="2236486" cy="1181492"/>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764" y="3923437"/>
              <a:ext cx="630031" cy="811326"/>
            </a:xfrm>
            <a:prstGeom prst="rect">
              <a:avLst/>
            </a:prstGeom>
          </p:spPr>
        </p:pic>
        <p:sp>
          <p:nvSpPr>
            <p:cNvPr id="11" name="TextBox 10"/>
            <p:cNvSpPr txBox="1"/>
            <p:nvPr/>
          </p:nvSpPr>
          <p:spPr>
            <a:xfrm>
              <a:off x="395536" y="3553271"/>
              <a:ext cx="2236486" cy="307777"/>
            </a:xfrm>
            <a:prstGeom prst="rect">
              <a:avLst/>
            </a:prstGeom>
            <a:noFill/>
          </p:spPr>
          <p:txBody>
            <a:bodyPr wrap="square" rtlCol="0">
              <a:spAutoFit/>
            </a:bodyPr>
            <a:lstStyle/>
            <a:p>
              <a:pPr algn="ctr"/>
              <a:r>
                <a:rPr lang="en-GB" sz="1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Exposure scenarios</a:t>
              </a:r>
              <a:endParaRPr lang="en-GB" sz="1400" dirty="0">
                <a:solidFill>
                  <a:srgbClr val="0070C0"/>
                </a:solidFill>
              </a:endParaRPr>
            </a:p>
          </p:txBody>
        </p:sp>
      </p:grpSp>
      <p:grpSp>
        <p:nvGrpSpPr>
          <p:cNvPr id="18" name="Group 17"/>
          <p:cNvGrpSpPr/>
          <p:nvPr/>
        </p:nvGrpSpPr>
        <p:grpSpPr>
          <a:xfrm>
            <a:off x="444057" y="5160571"/>
            <a:ext cx="2236486" cy="1153395"/>
            <a:chOff x="323528" y="5160571"/>
            <a:chExt cx="2236486" cy="1153395"/>
          </a:xfrm>
        </p:grpSpPr>
        <p:pic>
          <p:nvPicPr>
            <p:cNvPr id="10" name="Picture 9" descr="W:\CSA Programme\2.1 DU support package\2.1.14 Video Tutorials\DUtutorials Images\DU_tutorials_symbols\Who_is_DU\mix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458" y="5468349"/>
              <a:ext cx="726627" cy="8456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3528" y="5160571"/>
              <a:ext cx="2236486" cy="307777"/>
            </a:xfrm>
            <a:prstGeom prst="rect">
              <a:avLst/>
            </a:prstGeom>
            <a:noFill/>
          </p:spPr>
          <p:txBody>
            <a:bodyPr wrap="square" rtlCol="0">
              <a:spAutoFit/>
            </a:bodyPr>
            <a:lstStyle/>
            <a:p>
              <a:pPr algn="ctr"/>
              <a:r>
                <a:rPr lang="en-GB" sz="1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Mixtures</a:t>
              </a:r>
              <a:endParaRPr lang="en-GB" sz="1400" dirty="0">
                <a:solidFill>
                  <a:srgbClr val="0070C0"/>
                </a:solidFill>
              </a:endParaRPr>
            </a:p>
          </p:txBody>
        </p:sp>
      </p:grpSp>
      <p:grpSp>
        <p:nvGrpSpPr>
          <p:cNvPr id="13" name="Group 12"/>
          <p:cNvGrpSpPr/>
          <p:nvPr/>
        </p:nvGrpSpPr>
        <p:grpSpPr>
          <a:xfrm>
            <a:off x="395536" y="1943254"/>
            <a:ext cx="2333528" cy="1458009"/>
            <a:chOff x="467544" y="1943254"/>
            <a:chExt cx="2333528" cy="1458009"/>
          </a:xfrm>
        </p:grpSpPr>
        <p:sp>
          <p:nvSpPr>
            <p:cNvPr id="4" name="TextBox 3"/>
            <p:cNvSpPr txBox="1"/>
            <p:nvPr/>
          </p:nvSpPr>
          <p:spPr>
            <a:xfrm>
              <a:off x="467544" y="1943254"/>
              <a:ext cx="2333528" cy="523220"/>
            </a:xfrm>
            <a:prstGeom prst="rect">
              <a:avLst/>
            </a:prstGeom>
            <a:noFill/>
          </p:spPr>
          <p:txBody>
            <a:bodyPr wrap="square" rtlCol="0">
              <a:spAutoFit/>
            </a:bodyPr>
            <a:lstStyle/>
            <a:p>
              <a:pPr algn="ctr"/>
              <a:r>
                <a:rPr lang="en-GB" sz="1400" dirty="0">
                  <a:solidFill>
                    <a:srgbClr val="0070C0"/>
                  </a:solidFill>
                  <a:latin typeface="Verdana" panose="020B0604030504040204" pitchFamily="34" charset="0"/>
                  <a:ea typeface="Verdana" panose="020B0604030504040204" pitchFamily="34" charset="0"/>
                  <a:cs typeface="Verdana" panose="020B0604030504040204" pitchFamily="34" charset="0"/>
                </a:rPr>
                <a:t>Chemical safety </a:t>
              </a:r>
              <a:r>
                <a:rPr lang="en-GB" sz="1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assessment</a:t>
              </a:r>
              <a:endParaRPr lang="en-GB" sz="1400" dirty="0">
                <a:solidFill>
                  <a:srgbClr val="0070C0"/>
                </a:solidFill>
              </a:endParaRPr>
            </a:p>
          </p:txBody>
        </p:sp>
        <p:grpSp>
          <p:nvGrpSpPr>
            <p:cNvPr id="7" name="Group 6"/>
            <p:cNvGrpSpPr/>
            <p:nvPr/>
          </p:nvGrpSpPr>
          <p:grpSpPr>
            <a:xfrm>
              <a:off x="1148785" y="2492896"/>
              <a:ext cx="971047" cy="908367"/>
              <a:chOff x="940735" y="2492896"/>
              <a:chExt cx="971047" cy="908367"/>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2915" b="34902"/>
              <a:stretch/>
            </p:blipFill>
            <p:spPr>
              <a:xfrm>
                <a:off x="940735" y="2492896"/>
                <a:ext cx="773360" cy="680084"/>
              </a:xfrm>
              <a:prstGeom prst="rect">
                <a:avLst/>
              </a:prstGeom>
            </p:spPr>
          </p:pic>
          <p:pic>
            <p:nvPicPr>
              <p:cNvPr id="1026" name="Picture 2" descr="http://echanet.echa.europa.local/support/corpidentity/image-bank/Photos/Logo_Ches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3457" y="2832938"/>
                <a:ext cx="568325" cy="568325"/>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4496" y="118276"/>
            <a:ext cx="2232000" cy="574420"/>
          </a:xfrm>
          <a:prstGeom prst="rect">
            <a:avLst/>
          </a:prstGeom>
        </p:spPr>
      </p:pic>
    </p:spTree>
    <p:extLst>
      <p:ext uri="{BB962C8B-B14F-4D97-AF65-F5344CB8AC3E}">
        <p14:creationId xmlns:p14="http://schemas.microsoft.com/office/powerpoint/2010/main" val="3665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686800" cy="1143000"/>
          </a:xfrm>
        </p:spPr>
        <p:txBody>
          <a:bodyPr>
            <a:no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What to do when you receive exposure scenarios</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19</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429000"/>
            <a:ext cx="2042906" cy="2630763"/>
          </a:xfrm>
          <a:prstGeom prst="rect">
            <a:avLst/>
          </a:prstGeom>
        </p:spPr>
      </p:pic>
    </p:spTree>
    <p:extLst>
      <p:ext uri="{BB962C8B-B14F-4D97-AF65-F5344CB8AC3E}">
        <p14:creationId xmlns:p14="http://schemas.microsoft.com/office/powerpoint/2010/main" val="2596482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39552" y="332656"/>
            <a:ext cx="8363272" cy="1143000"/>
          </a:xfrm>
        </p:spPr>
        <p:txBody>
          <a:bodyPr>
            <a:norm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Purpose of this presentation</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2</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611560" y="1331640"/>
            <a:ext cx="7848872" cy="5170646"/>
          </a:xfrm>
          <a:prstGeom prst="rect">
            <a:avLst/>
          </a:prstGeom>
        </p:spPr>
        <p:txBody>
          <a:bodyPr wrap="square">
            <a:spAutoFit/>
          </a:bodyPr>
          <a:lstStyle/>
          <a:p>
            <a:r>
              <a:rPr lang="en-GB" altLang="en-US" sz="1500" dirty="0">
                <a:latin typeface="Verdana" panose="020B0604030504040204" pitchFamily="34" charset="0"/>
                <a:ea typeface="Verdana" panose="020B0604030504040204" pitchFamily="34" charset="0"/>
                <a:cs typeface="Verdana" panose="020B0604030504040204" pitchFamily="34" charset="0"/>
              </a:rPr>
              <a:t>This presentation, with notes, was prepared by ECHA, the European Chemicals Agency, to assist you in preparing a presentation about REACH and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CLP Regulations </a:t>
            </a:r>
            <a:r>
              <a:rPr lang="en-GB" altLang="en-US" sz="1500" dirty="0">
                <a:latin typeface="Verdana" panose="020B0604030504040204" pitchFamily="34" charset="0"/>
                <a:ea typeface="Verdana" panose="020B0604030504040204" pitchFamily="34" charset="0"/>
                <a:cs typeface="Verdana" panose="020B0604030504040204" pitchFamily="34" charset="0"/>
              </a:rPr>
              <a:t>relating to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downstream users. </a:t>
            </a:r>
            <a:r>
              <a:rPr lang="en-GB" altLang="en-US" sz="1500" dirty="0">
                <a:latin typeface="Verdana" panose="020B0604030504040204" pitchFamily="34" charset="0"/>
                <a:ea typeface="Verdana" panose="020B0604030504040204" pitchFamily="34" charset="0"/>
                <a:cs typeface="Verdana" panose="020B0604030504040204" pitchFamily="34" charset="0"/>
              </a:rPr>
              <a:t>The intention is that you can select relevant slides and modify them as necessary to suit your audience, whether it is management, workers, environmental health and safety professionals, authorities etc. You may use it without additional permission.</a:t>
            </a:r>
          </a:p>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r>
              <a:rPr lang="en-GB" altLang="en-US" sz="1500" dirty="0">
                <a:latin typeface="Verdana" panose="020B0604030504040204" pitchFamily="34" charset="0"/>
                <a:ea typeface="Verdana" panose="020B0604030504040204" pitchFamily="34" charset="0"/>
                <a:cs typeface="Verdana" panose="020B0604030504040204" pitchFamily="34" charset="0"/>
              </a:rPr>
              <a:t>This presentation gives a </a:t>
            </a:r>
            <a:r>
              <a:rPr lang="en-GB" sz="1500" dirty="0">
                <a:latin typeface="Verdana" panose="020B0604030504040204" pitchFamily="34" charset="0"/>
                <a:ea typeface="Verdana" panose="020B0604030504040204" pitchFamily="34" charset="0"/>
                <a:cs typeface="Verdana" panose="020B0604030504040204" pitchFamily="34" charset="0"/>
              </a:rPr>
              <a:t>brief overview of how communication in the supply chain can work effectively. A related presentation “how to check the exposure scenario” gives more specific advice related to the actions for downstream users when they receive exposure scenarios.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They form </a:t>
            </a:r>
            <a:r>
              <a:rPr lang="en-GB" altLang="en-US" sz="1500" dirty="0">
                <a:latin typeface="Verdana" panose="020B0604030504040204" pitchFamily="34" charset="0"/>
                <a:ea typeface="Verdana" panose="020B0604030504040204" pitchFamily="34" charset="0"/>
                <a:cs typeface="Verdana" panose="020B0604030504040204" pitchFamily="34" charset="0"/>
              </a:rPr>
              <a:t>part of a series of presentations relating to downstream users and REACH/CLP, which are on the ECHA website. We welcome your comments and suggestions at </a:t>
            </a:r>
            <a:r>
              <a:rPr lang="en-GB" altLang="en-US" sz="1500" b="1" dirty="0">
                <a:solidFill>
                  <a:srgbClr val="0046AD"/>
                </a:solidFill>
                <a:latin typeface="Verdana" panose="020B0604030504040204" pitchFamily="34" charset="0"/>
                <a:ea typeface="Verdana" panose="020B0604030504040204" pitchFamily="34" charset="0"/>
                <a:cs typeface="Verdana" panose="020B0604030504040204" pitchFamily="34" charset="0"/>
              </a:rPr>
              <a:t>downstream_users@echa.europa.eu</a:t>
            </a:r>
            <a:r>
              <a:rPr lang="en-GB" altLang="en-US" sz="1500" dirty="0">
                <a:latin typeface="Verdana" panose="020B0604030504040204" pitchFamily="34" charset="0"/>
                <a:ea typeface="Verdana" panose="020B0604030504040204" pitchFamily="34" charset="0"/>
                <a:cs typeface="Verdana" panose="020B0604030504040204" pitchFamily="34" charset="0"/>
              </a:rPr>
              <a:t>.  </a:t>
            </a:r>
          </a:p>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r>
              <a:rPr lang="en-GB" altLang="en-US" sz="1500" b="1" dirty="0">
                <a:latin typeface="Verdana" panose="020B0604030504040204" pitchFamily="34" charset="0"/>
                <a:ea typeface="Verdana" panose="020B0604030504040204" pitchFamily="34" charset="0"/>
                <a:cs typeface="Verdana" panose="020B0604030504040204" pitchFamily="34" charset="0"/>
              </a:rPr>
              <a:t>Legal notice: </a:t>
            </a:r>
            <a:r>
              <a:rPr lang="en-GB" altLang="en-US" sz="1500" dirty="0">
                <a:latin typeface="Verdana" panose="020B0604030504040204" pitchFamily="34" charset="0"/>
                <a:ea typeface="Verdana" panose="020B0604030504040204" pitchFamily="34" charset="0"/>
                <a:cs typeface="Verdana" panose="020B0604030504040204" pitchFamily="34" charset="0"/>
              </a:rPr>
              <a:t>The information contained in this presentation does not constitute legal advice and does not necessarily represent in legal terms the official position of the European Chemicals Agency. The European Chemicals Agency does not accept any liability with regard to the contents of this document</a:t>
            </a:r>
            <a:r>
              <a:rPr lang="en-GB" altLang="en-US" sz="1500" dirty="0" smtClean="0">
                <a:latin typeface="Verdana" panose="020B0604030504040204" pitchFamily="34" charset="0"/>
                <a:ea typeface="Verdana" panose="020B0604030504040204" pitchFamily="34" charset="0"/>
                <a:cs typeface="Verdana" panose="020B0604030504040204" pitchFamily="34" charset="0"/>
              </a:rPr>
              <a:t>.</a:t>
            </a:r>
          </a:p>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r>
              <a:rPr lang="en-GB" altLang="en-US" sz="1500" dirty="0" smtClean="0">
                <a:latin typeface="Verdana" panose="020B0604030504040204" pitchFamily="34" charset="0"/>
                <a:ea typeface="Verdana" panose="020B0604030504040204" pitchFamily="34" charset="0"/>
                <a:cs typeface="Verdana" panose="020B0604030504040204" pitchFamily="34" charset="0"/>
              </a:rPr>
              <a:t>Release: May 2015, </a:t>
            </a:r>
            <a:r>
              <a:rPr lang="en-GB" altLang="en-US" sz="1500" dirty="0">
                <a:latin typeface="Verdana" panose="020B0604030504040204" pitchFamily="34" charset="0"/>
                <a:ea typeface="Verdana" panose="020B0604030504040204" pitchFamily="34" charset="0"/>
                <a:cs typeface="Verdana" panose="020B0604030504040204" pitchFamily="34" charset="0"/>
              </a:rPr>
              <a:t>Last update: July 2019</a:t>
            </a:r>
          </a:p>
        </p:txBody>
      </p:sp>
    </p:spTree>
    <p:extLst>
      <p:ext uri="{BB962C8B-B14F-4D97-AF65-F5344CB8AC3E}">
        <p14:creationId xmlns:p14="http://schemas.microsoft.com/office/powerpoint/2010/main" val="691753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Placeholder 2"/>
          <p:cNvSpPr>
            <a:spLocks noGrp="1"/>
          </p:cNvSpPr>
          <p:nvPr>
            <p:ph type="body" sz="quarter" idx="4294967295"/>
          </p:nvPr>
        </p:nvSpPr>
        <p:spPr>
          <a:xfrm>
            <a:off x="397520" y="548680"/>
            <a:ext cx="8062912" cy="539750"/>
          </a:xfrm>
        </p:spPr>
        <p:txBody>
          <a:bodyPr>
            <a:noAutofit/>
          </a:bodyPr>
          <a:lstStyle/>
          <a:p>
            <a:pPr marL="0" indent="0">
              <a:spcBef>
                <a:spcPct val="0"/>
              </a:spcBef>
              <a:buNone/>
            </a:pPr>
            <a:r>
              <a:rPr lang="en-GB" altLang="it-IT" sz="3000" b="1" dirty="0">
                <a:solidFill>
                  <a:srgbClr val="0046AD"/>
                </a:solidFill>
                <a:latin typeface="Verdana" pitchFamily="34" charset="0"/>
                <a:ea typeface="Verdana" pitchFamily="34" charset="0"/>
                <a:cs typeface="Verdana" pitchFamily="34" charset="0"/>
              </a:rPr>
              <a:t>What to do when you receive ES</a:t>
            </a:r>
          </a:p>
        </p:txBody>
      </p:sp>
      <p:sp>
        <p:nvSpPr>
          <p:cNvPr id="3" name="Rectangle 2"/>
          <p:cNvSpPr/>
          <p:nvPr/>
        </p:nvSpPr>
        <p:spPr>
          <a:xfrm>
            <a:off x="756073" y="1725339"/>
            <a:ext cx="7056784" cy="4064000"/>
          </a:xfrm>
          <a:prstGeom prst="rect">
            <a:avLst/>
          </a:prstGeom>
          <a:ln>
            <a:noFill/>
          </a:ln>
        </p:spPr>
      </p:sp>
      <p:sp>
        <p:nvSpPr>
          <p:cNvPr id="4" name="Bent-Up Arrow 3"/>
          <p:cNvSpPr/>
          <p:nvPr/>
        </p:nvSpPr>
        <p:spPr>
          <a:xfrm rot="5400000">
            <a:off x="2088801" y="2912714"/>
            <a:ext cx="1050131" cy="1195537"/>
          </a:xfrm>
          <a:prstGeom prst="bentUpArrow">
            <a:avLst>
              <a:gd name="adj1" fmla="val 32840"/>
              <a:gd name="adj2" fmla="val 25000"/>
              <a:gd name="adj3" fmla="val 35780"/>
            </a:avLst>
          </a:prstGeom>
          <a:solidFill>
            <a:srgbClr val="D7EFFA"/>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995759" y="1748622"/>
            <a:ext cx="2575918" cy="1237404"/>
          </a:xfrm>
          <a:custGeom>
            <a:avLst/>
            <a:gdLst>
              <a:gd name="connsiteX0" fmla="*/ 0 w 2575918"/>
              <a:gd name="connsiteY0" fmla="*/ 206275 h 1237404"/>
              <a:gd name="connsiteX1" fmla="*/ 206275 w 2575918"/>
              <a:gd name="connsiteY1" fmla="*/ 0 h 1237404"/>
              <a:gd name="connsiteX2" fmla="*/ 2369643 w 2575918"/>
              <a:gd name="connsiteY2" fmla="*/ 0 h 1237404"/>
              <a:gd name="connsiteX3" fmla="*/ 2575918 w 2575918"/>
              <a:gd name="connsiteY3" fmla="*/ 206275 h 1237404"/>
              <a:gd name="connsiteX4" fmla="*/ 2575918 w 2575918"/>
              <a:gd name="connsiteY4" fmla="*/ 1031129 h 1237404"/>
              <a:gd name="connsiteX5" fmla="*/ 2369643 w 2575918"/>
              <a:gd name="connsiteY5" fmla="*/ 1237404 h 1237404"/>
              <a:gd name="connsiteX6" fmla="*/ 206275 w 2575918"/>
              <a:gd name="connsiteY6" fmla="*/ 1237404 h 1237404"/>
              <a:gd name="connsiteX7" fmla="*/ 0 w 2575918"/>
              <a:gd name="connsiteY7" fmla="*/ 1031129 h 1237404"/>
              <a:gd name="connsiteX8" fmla="*/ 0 w 2575918"/>
              <a:gd name="connsiteY8" fmla="*/ 206275 h 123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18" h="1237404">
                <a:moveTo>
                  <a:pt x="0" y="206275"/>
                </a:moveTo>
                <a:cubicBezTo>
                  <a:pt x="0" y="92352"/>
                  <a:pt x="92352" y="0"/>
                  <a:pt x="206275" y="0"/>
                </a:cubicBezTo>
                <a:lnTo>
                  <a:pt x="2369643" y="0"/>
                </a:lnTo>
                <a:cubicBezTo>
                  <a:pt x="2483566" y="0"/>
                  <a:pt x="2575918" y="92352"/>
                  <a:pt x="2575918" y="206275"/>
                </a:cubicBezTo>
                <a:lnTo>
                  <a:pt x="2575918" y="1031129"/>
                </a:lnTo>
                <a:cubicBezTo>
                  <a:pt x="2575918" y="1145052"/>
                  <a:pt x="2483566" y="1237404"/>
                  <a:pt x="2369643" y="1237404"/>
                </a:cubicBezTo>
                <a:lnTo>
                  <a:pt x="206275" y="1237404"/>
                </a:lnTo>
                <a:cubicBezTo>
                  <a:pt x="92352" y="1237404"/>
                  <a:pt x="0" y="1145052"/>
                  <a:pt x="0" y="1031129"/>
                </a:cubicBezTo>
                <a:lnTo>
                  <a:pt x="0" y="206275"/>
                </a:lnTo>
                <a:close/>
              </a:path>
            </a:pathLst>
          </a:custGeom>
          <a:solidFill>
            <a:srgbClr val="008B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376" tIns="121376" rIns="121376" bIns="121376"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Check that your use and customer use is covered</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3233526" y="1801669"/>
            <a:ext cx="2969062" cy="1000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Bent-Up Arrow 9"/>
          <p:cNvSpPr/>
          <p:nvPr/>
        </p:nvSpPr>
        <p:spPr>
          <a:xfrm rot="5400000">
            <a:off x="4422493" y="4302728"/>
            <a:ext cx="1050131" cy="1195537"/>
          </a:xfrm>
          <a:prstGeom prst="bentUpArrow">
            <a:avLst>
              <a:gd name="adj1" fmla="val 32840"/>
              <a:gd name="adj2" fmla="val 25000"/>
              <a:gd name="adj3" fmla="val 35780"/>
            </a:avLst>
          </a:prstGeom>
          <a:solidFill>
            <a:srgbClr val="D7EFFA"/>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177951" y="3086343"/>
            <a:ext cx="2678928" cy="1237404"/>
          </a:xfrm>
          <a:custGeom>
            <a:avLst/>
            <a:gdLst>
              <a:gd name="connsiteX0" fmla="*/ 0 w 2678928"/>
              <a:gd name="connsiteY0" fmla="*/ 206275 h 1237404"/>
              <a:gd name="connsiteX1" fmla="*/ 206275 w 2678928"/>
              <a:gd name="connsiteY1" fmla="*/ 0 h 1237404"/>
              <a:gd name="connsiteX2" fmla="*/ 2472653 w 2678928"/>
              <a:gd name="connsiteY2" fmla="*/ 0 h 1237404"/>
              <a:gd name="connsiteX3" fmla="*/ 2678928 w 2678928"/>
              <a:gd name="connsiteY3" fmla="*/ 206275 h 1237404"/>
              <a:gd name="connsiteX4" fmla="*/ 2678928 w 2678928"/>
              <a:gd name="connsiteY4" fmla="*/ 1031129 h 1237404"/>
              <a:gd name="connsiteX5" fmla="*/ 2472653 w 2678928"/>
              <a:gd name="connsiteY5" fmla="*/ 1237404 h 1237404"/>
              <a:gd name="connsiteX6" fmla="*/ 206275 w 2678928"/>
              <a:gd name="connsiteY6" fmla="*/ 1237404 h 1237404"/>
              <a:gd name="connsiteX7" fmla="*/ 0 w 2678928"/>
              <a:gd name="connsiteY7" fmla="*/ 1031129 h 1237404"/>
              <a:gd name="connsiteX8" fmla="*/ 0 w 2678928"/>
              <a:gd name="connsiteY8" fmla="*/ 206275 h 123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928" h="1237404">
                <a:moveTo>
                  <a:pt x="0" y="206275"/>
                </a:moveTo>
                <a:cubicBezTo>
                  <a:pt x="0" y="92352"/>
                  <a:pt x="92352" y="0"/>
                  <a:pt x="206275" y="0"/>
                </a:cubicBezTo>
                <a:lnTo>
                  <a:pt x="2472653" y="0"/>
                </a:lnTo>
                <a:cubicBezTo>
                  <a:pt x="2586576" y="0"/>
                  <a:pt x="2678928" y="92352"/>
                  <a:pt x="2678928" y="206275"/>
                </a:cubicBezTo>
                <a:lnTo>
                  <a:pt x="2678928" y="1031129"/>
                </a:lnTo>
                <a:cubicBezTo>
                  <a:pt x="2678928" y="1145052"/>
                  <a:pt x="2586576" y="1237404"/>
                  <a:pt x="2472653" y="1237404"/>
                </a:cubicBezTo>
                <a:lnTo>
                  <a:pt x="206275" y="1237404"/>
                </a:lnTo>
                <a:cubicBezTo>
                  <a:pt x="92352" y="1237404"/>
                  <a:pt x="0" y="1145052"/>
                  <a:pt x="0" y="1031129"/>
                </a:cubicBezTo>
                <a:lnTo>
                  <a:pt x="0" y="206275"/>
                </a:lnTo>
                <a:close/>
              </a:path>
            </a:pathLst>
          </a:custGeom>
          <a:solidFill>
            <a:srgbClr val="008B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376" tIns="121376" rIns="121376" bIns="121376"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Check that the conditions of use match your actual conditions  </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4517784" y="3097411"/>
            <a:ext cx="3295072" cy="1000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5571732" y="4528650"/>
            <a:ext cx="1767802" cy="1237404"/>
          </a:xfrm>
          <a:custGeom>
            <a:avLst/>
            <a:gdLst>
              <a:gd name="connsiteX0" fmla="*/ 0 w 1767802"/>
              <a:gd name="connsiteY0" fmla="*/ 206275 h 1237404"/>
              <a:gd name="connsiteX1" fmla="*/ 206275 w 1767802"/>
              <a:gd name="connsiteY1" fmla="*/ 0 h 1237404"/>
              <a:gd name="connsiteX2" fmla="*/ 1561527 w 1767802"/>
              <a:gd name="connsiteY2" fmla="*/ 0 h 1237404"/>
              <a:gd name="connsiteX3" fmla="*/ 1767802 w 1767802"/>
              <a:gd name="connsiteY3" fmla="*/ 206275 h 1237404"/>
              <a:gd name="connsiteX4" fmla="*/ 1767802 w 1767802"/>
              <a:gd name="connsiteY4" fmla="*/ 1031129 h 1237404"/>
              <a:gd name="connsiteX5" fmla="*/ 1561527 w 1767802"/>
              <a:gd name="connsiteY5" fmla="*/ 1237404 h 1237404"/>
              <a:gd name="connsiteX6" fmla="*/ 206275 w 1767802"/>
              <a:gd name="connsiteY6" fmla="*/ 1237404 h 1237404"/>
              <a:gd name="connsiteX7" fmla="*/ 0 w 1767802"/>
              <a:gd name="connsiteY7" fmla="*/ 1031129 h 1237404"/>
              <a:gd name="connsiteX8" fmla="*/ 0 w 1767802"/>
              <a:gd name="connsiteY8" fmla="*/ 206275 h 123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802" h="1237404">
                <a:moveTo>
                  <a:pt x="0" y="206275"/>
                </a:moveTo>
                <a:cubicBezTo>
                  <a:pt x="0" y="92352"/>
                  <a:pt x="92352" y="0"/>
                  <a:pt x="206275" y="0"/>
                </a:cubicBezTo>
                <a:lnTo>
                  <a:pt x="1561527" y="0"/>
                </a:lnTo>
                <a:cubicBezTo>
                  <a:pt x="1675450" y="0"/>
                  <a:pt x="1767802" y="92352"/>
                  <a:pt x="1767802" y="206275"/>
                </a:cubicBezTo>
                <a:lnTo>
                  <a:pt x="1767802" y="1031129"/>
                </a:lnTo>
                <a:cubicBezTo>
                  <a:pt x="1767802" y="1145052"/>
                  <a:pt x="1675450" y="1237404"/>
                  <a:pt x="1561527" y="1237404"/>
                </a:cubicBezTo>
                <a:lnTo>
                  <a:pt x="206275" y="1237404"/>
                </a:lnTo>
                <a:cubicBezTo>
                  <a:pt x="92352" y="1237404"/>
                  <a:pt x="0" y="1145052"/>
                  <a:pt x="0" y="1031129"/>
                </a:cubicBezTo>
                <a:lnTo>
                  <a:pt x="0" y="206275"/>
                </a:lnTo>
                <a:close/>
              </a:path>
            </a:pathLst>
          </a:custGeom>
          <a:solidFill>
            <a:srgbClr val="008B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376" tIns="121376" rIns="121376" bIns="12137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b="1" kern="1200" dirty="0" smtClean="0">
                <a:latin typeface="Verdana" panose="020B0604030504040204" pitchFamily="34" charset="0"/>
                <a:ea typeface="Verdana" panose="020B0604030504040204" pitchFamily="34" charset="0"/>
                <a:cs typeface="Verdana" panose="020B0604030504040204" pitchFamily="34" charset="0"/>
              </a:rPr>
              <a:t>Take necessary actions</a:t>
            </a:r>
          </a:p>
          <a:p>
            <a:pPr lvl="0" algn="ctr" defTabSz="889000">
              <a:lnSpc>
                <a:spcPct val="90000"/>
              </a:lnSpc>
              <a:spcBef>
                <a:spcPct val="0"/>
              </a:spcBef>
              <a:spcAft>
                <a:spcPct val="35000"/>
              </a:spcAft>
            </a:pPr>
            <a:endParaRPr lang="en-GB" sz="1400" kern="1200" dirty="0"/>
          </a:p>
        </p:txBody>
      </p:sp>
      <p:sp>
        <p:nvSpPr>
          <p:cNvPr id="28677" name="Rectangle 3"/>
          <p:cNvSpPr>
            <a:spLocks noChangeArrowheads="1"/>
          </p:cNvSpPr>
          <p:nvPr/>
        </p:nvSpPr>
        <p:spPr bwMode="auto">
          <a:xfrm>
            <a:off x="467544" y="4697313"/>
            <a:ext cx="3744913"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bg1"/>
                </a:solidFill>
                <a:latin typeface="Verdana" pitchFamily="34" charset="0"/>
                <a:ea typeface="ＭＳ Ｐゴシック" pitchFamily="34" charset="-128"/>
              </a:defRPr>
            </a:lvl1pPr>
            <a:lvl2pPr marL="742950" indent="-285750" eaLnBrk="0" hangingPunct="0">
              <a:defRPr sz="1400">
                <a:solidFill>
                  <a:schemeClr val="bg1"/>
                </a:solidFill>
                <a:latin typeface="Verdana" pitchFamily="34" charset="0"/>
                <a:ea typeface="ＭＳ Ｐゴシック" pitchFamily="34" charset="-128"/>
              </a:defRPr>
            </a:lvl2pPr>
            <a:lvl3pPr marL="1143000" indent="-228600" eaLnBrk="0" hangingPunct="0">
              <a:defRPr sz="1400">
                <a:solidFill>
                  <a:schemeClr val="bg1"/>
                </a:solidFill>
                <a:latin typeface="Verdana" pitchFamily="34" charset="0"/>
                <a:ea typeface="ＭＳ Ｐゴシック" pitchFamily="34" charset="-128"/>
              </a:defRPr>
            </a:lvl3pPr>
            <a:lvl4pPr marL="1600200" indent="-228600" eaLnBrk="0" hangingPunct="0">
              <a:defRPr sz="1400">
                <a:solidFill>
                  <a:schemeClr val="bg1"/>
                </a:solidFill>
                <a:latin typeface="Verdana" pitchFamily="34" charset="0"/>
                <a:ea typeface="ＭＳ Ｐゴシック" pitchFamily="34" charset="-128"/>
              </a:defRPr>
            </a:lvl4pPr>
            <a:lvl5pPr marL="2057400" indent="-228600" eaLnBrk="0" hangingPunct="0">
              <a:defRPr sz="1400">
                <a:solidFill>
                  <a:schemeClr val="bg1"/>
                </a:solidFill>
                <a:latin typeface="Verdana" pitchFamily="34" charset="0"/>
                <a:ea typeface="ＭＳ Ｐゴシック" pitchFamily="34" charset="-128"/>
              </a:defRPr>
            </a:lvl5pPr>
            <a:lvl6pPr marL="2514600" indent="-228600" eaLnBrk="0" fontAlgn="base" hangingPunct="0">
              <a:spcBef>
                <a:spcPct val="25000"/>
              </a:spcBef>
              <a:spcAft>
                <a:spcPct val="0"/>
              </a:spcAft>
              <a:defRPr sz="1400">
                <a:solidFill>
                  <a:schemeClr val="bg1"/>
                </a:solidFill>
                <a:latin typeface="Verdana" pitchFamily="34" charset="0"/>
                <a:ea typeface="ＭＳ Ｐゴシック" pitchFamily="34" charset="-128"/>
              </a:defRPr>
            </a:lvl6pPr>
            <a:lvl7pPr marL="2971800" indent="-228600" eaLnBrk="0" fontAlgn="base" hangingPunct="0">
              <a:spcBef>
                <a:spcPct val="25000"/>
              </a:spcBef>
              <a:spcAft>
                <a:spcPct val="0"/>
              </a:spcAft>
              <a:defRPr sz="1400">
                <a:solidFill>
                  <a:schemeClr val="bg1"/>
                </a:solidFill>
                <a:latin typeface="Verdana" pitchFamily="34" charset="0"/>
                <a:ea typeface="ＭＳ Ｐゴシック" pitchFamily="34" charset="-128"/>
              </a:defRPr>
            </a:lvl7pPr>
            <a:lvl8pPr marL="3429000" indent="-228600" eaLnBrk="0" fontAlgn="base" hangingPunct="0">
              <a:spcBef>
                <a:spcPct val="25000"/>
              </a:spcBef>
              <a:spcAft>
                <a:spcPct val="0"/>
              </a:spcAft>
              <a:defRPr sz="1400">
                <a:solidFill>
                  <a:schemeClr val="bg1"/>
                </a:solidFill>
                <a:latin typeface="Verdana" pitchFamily="34" charset="0"/>
                <a:ea typeface="ＭＳ Ｐゴシック" pitchFamily="34" charset="-128"/>
              </a:defRPr>
            </a:lvl8pPr>
            <a:lvl9pPr marL="3886200" indent="-228600" eaLnBrk="0" fontAlgn="base" hangingPunct="0">
              <a:spcBef>
                <a:spcPct val="25000"/>
              </a:spcBef>
              <a:spcAft>
                <a:spcPct val="0"/>
              </a:spcAft>
              <a:defRPr sz="1400">
                <a:solidFill>
                  <a:schemeClr val="bg1"/>
                </a:solidFill>
                <a:latin typeface="Verdana" pitchFamily="34" charset="0"/>
                <a:ea typeface="ＭＳ Ｐゴシック" pitchFamily="34" charset="-128"/>
              </a:defRPr>
            </a:lvl9pPr>
          </a:lstStyle>
          <a:p>
            <a:pPr eaLnBrk="1" hangingPunct="1"/>
            <a:r>
              <a:rPr lang="en-GB" altLang="it-IT" sz="1600" dirty="0">
                <a:solidFill>
                  <a:schemeClr val="tx1"/>
                </a:solidFill>
              </a:rPr>
              <a:t>If you have data indicating that applying Exposure Scenario leads to unsafe use, inform your supplier and take actions to </a:t>
            </a:r>
            <a:r>
              <a:rPr lang="en-GB" altLang="it-IT" sz="1600" dirty="0" smtClean="0">
                <a:solidFill>
                  <a:schemeClr val="tx1"/>
                </a:solidFill>
              </a:rPr>
              <a:t>control </a:t>
            </a:r>
            <a:r>
              <a:rPr lang="en-GB" altLang="it-IT" sz="1600" dirty="0">
                <a:solidFill>
                  <a:schemeClr val="tx1"/>
                </a:solidFill>
              </a:rPr>
              <a:t>the </a:t>
            </a:r>
            <a:r>
              <a:rPr lang="en-GB" altLang="it-IT" sz="1600" dirty="0" smtClean="0">
                <a:solidFill>
                  <a:schemeClr val="tx1"/>
                </a:solidFill>
              </a:rPr>
              <a:t>risks</a:t>
            </a:r>
            <a:endParaRPr lang="en-GB" altLang="it-IT" sz="1600" dirty="0">
              <a:solidFill>
                <a:schemeClr val="tx1"/>
              </a:solidFill>
            </a:endParaRPr>
          </a:p>
        </p:txBody>
      </p:sp>
      <p:sp>
        <p:nvSpPr>
          <p:cNvPr id="18"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20</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456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Placeholder 2"/>
          <p:cNvSpPr>
            <a:spLocks noGrp="1"/>
          </p:cNvSpPr>
          <p:nvPr>
            <p:ph type="body" sz="quarter" idx="4294967295"/>
          </p:nvPr>
        </p:nvSpPr>
        <p:spPr>
          <a:xfrm>
            <a:off x="250825" y="548680"/>
            <a:ext cx="8062912" cy="539750"/>
          </a:xfrm>
        </p:spPr>
        <p:txBody>
          <a:bodyPr>
            <a:noAutofit/>
          </a:bodyPr>
          <a:lstStyle/>
          <a:p>
            <a:pPr marL="0" indent="0">
              <a:spcBef>
                <a:spcPct val="0"/>
              </a:spcBef>
              <a:buNone/>
            </a:pPr>
            <a:r>
              <a:rPr lang="en-GB" altLang="it-IT" sz="3000" b="1" dirty="0">
                <a:solidFill>
                  <a:srgbClr val="0046AD"/>
                </a:solidFill>
                <a:latin typeface="Verdana" pitchFamily="34" charset="0"/>
                <a:ea typeface="Verdana" pitchFamily="34" charset="0"/>
                <a:cs typeface="Verdana" pitchFamily="34" charset="0"/>
              </a:rPr>
              <a:t>What to do when you receive ES and you are a formulator</a:t>
            </a:r>
          </a:p>
        </p:txBody>
      </p:sp>
      <p:sp>
        <p:nvSpPr>
          <p:cNvPr id="3" name="Rectangle 2"/>
          <p:cNvSpPr/>
          <p:nvPr/>
        </p:nvSpPr>
        <p:spPr>
          <a:xfrm>
            <a:off x="539552" y="1869901"/>
            <a:ext cx="7056784" cy="4064000"/>
          </a:xfrm>
          <a:prstGeom prst="rect">
            <a:avLst/>
          </a:prstGeom>
          <a:ln>
            <a:noFill/>
          </a:ln>
        </p:spPr>
      </p:sp>
      <p:sp>
        <p:nvSpPr>
          <p:cNvPr id="4" name="Bent-Up Arrow 3"/>
          <p:cNvSpPr/>
          <p:nvPr/>
        </p:nvSpPr>
        <p:spPr>
          <a:xfrm rot="5400000">
            <a:off x="1803239" y="3057276"/>
            <a:ext cx="1050131" cy="1195537"/>
          </a:xfrm>
          <a:prstGeom prst="bentUpArrow">
            <a:avLst>
              <a:gd name="adj1" fmla="val 32840"/>
              <a:gd name="adj2" fmla="val 25000"/>
              <a:gd name="adj3" fmla="val 35780"/>
            </a:avLst>
          </a:prstGeom>
          <a:solidFill>
            <a:srgbClr val="D7EFFA"/>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710198" y="1893184"/>
            <a:ext cx="2575918" cy="1237404"/>
          </a:xfrm>
          <a:custGeom>
            <a:avLst/>
            <a:gdLst>
              <a:gd name="connsiteX0" fmla="*/ 0 w 2575918"/>
              <a:gd name="connsiteY0" fmla="*/ 206275 h 1237404"/>
              <a:gd name="connsiteX1" fmla="*/ 206275 w 2575918"/>
              <a:gd name="connsiteY1" fmla="*/ 0 h 1237404"/>
              <a:gd name="connsiteX2" fmla="*/ 2369643 w 2575918"/>
              <a:gd name="connsiteY2" fmla="*/ 0 h 1237404"/>
              <a:gd name="connsiteX3" fmla="*/ 2575918 w 2575918"/>
              <a:gd name="connsiteY3" fmla="*/ 206275 h 1237404"/>
              <a:gd name="connsiteX4" fmla="*/ 2575918 w 2575918"/>
              <a:gd name="connsiteY4" fmla="*/ 1031129 h 1237404"/>
              <a:gd name="connsiteX5" fmla="*/ 2369643 w 2575918"/>
              <a:gd name="connsiteY5" fmla="*/ 1237404 h 1237404"/>
              <a:gd name="connsiteX6" fmla="*/ 206275 w 2575918"/>
              <a:gd name="connsiteY6" fmla="*/ 1237404 h 1237404"/>
              <a:gd name="connsiteX7" fmla="*/ 0 w 2575918"/>
              <a:gd name="connsiteY7" fmla="*/ 1031129 h 1237404"/>
              <a:gd name="connsiteX8" fmla="*/ 0 w 2575918"/>
              <a:gd name="connsiteY8" fmla="*/ 206275 h 123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18" h="1237404">
                <a:moveTo>
                  <a:pt x="0" y="206275"/>
                </a:moveTo>
                <a:cubicBezTo>
                  <a:pt x="0" y="92352"/>
                  <a:pt x="92352" y="0"/>
                  <a:pt x="206275" y="0"/>
                </a:cubicBezTo>
                <a:lnTo>
                  <a:pt x="2369643" y="0"/>
                </a:lnTo>
                <a:cubicBezTo>
                  <a:pt x="2483566" y="0"/>
                  <a:pt x="2575918" y="92352"/>
                  <a:pt x="2575918" y="206275"/>
                </a:cubicBezTo>
                <a:lnTo>
                  <a:pt x="2575918" y="1031129"/>
                </a:lnTo>
                <a:cubicBezTo>
                  <a:pt x="2575918" y="1145052"/>
                  <a:pt x="2483566" y="1237404"/>
                  <a:pt x="2369643" y="1237404"/>
                </a:cubicBezTo>
                <a:lnTo>
                  <a:pt x="206275" y="1237404"/>
                </a:lnTo>
                <a:cubicBezTo>
                  <a:pt x="92352" y="1237404"/>
                  <a:pt x="0" y="1145052"/>
                  <a:pt x="0" y="1031129"/>
                </a:cubicBezTo>
                <a:lnTo>
                  <a:pt x="0" y="206275"/>
                </a:lnTo>
                <a:close/>
              </a:path>
            </a:pathLst>
          </a:custGeom>
          <a:solidFill>
            <a:srgbClr val="008B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376" tIns="121376" rIns="121376" bIns="121376"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Check that your own use and your customer use are covered</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2947965" y="1946231"/>
            <a:ext cx="2969062" cy="1000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p:cNvSpPr/>
          <p:nvPr/>
        </p:nvSpPr>
        <p:spPr>
          <a:xfrm rot="5400000">
            <a:off x="3881218" y="4447290"/>
            <a:ext cx="1050131" cy="1195537"/>
          </a:xfrm>
          <a:prstGeom prst="bentUpArrow">
            <a:avLst>
              <a:gd name="adj1" fmla="val 32840"/>
              <a:gd name="adj2" fmla="val 25000"/>
              <a:gd name="adj3" fmla="val 35780"/>
            </a:avLst>
          </a:prstGeom>
          <a:solidFill>
            <a:srgbClr val="D7EFFA"/>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2892390" y="3230905"/>
            <a:ext cx="2678928" cy="1237404"/>
          </a:xfrm>
          <a:custGeom>
            <a:avLst/>
            <a:gdLst>
              <a:gd name="connsiteX0" fmla="*/ 0 w 2678928"/>
              <a:gd name="connsiteY0" fmla="*/ 206275 h 1237404"/>
              <a:gd name="connsiteX1" fmla="*/ 206275 w 2678928"/>
              <a:gd name="connsiteY1" fmla="*/ 0 h 1237404"/>
              <a:gd name="connsiteX2" fmla="*/ 2472653 w 2678928"/>
              <a:gd name="connsiteY2" fmla="*/ 0 h 1237404"/>
              <a:gd name="connsiteX3" fmla="*/ 2678928 w 2678928"/>
              <a:gd name="connsiteY3" fmla="*/ 206275 h 1237404"/>
              <a:gd name="connsiteX4" fmla="*/ 2678928 w 2678928"/>
              <a:gd name="connsiteY4" fmla="*/ 1031129 h 1237404"/>
              <a:gd name="connsiteX5" fmla="*/ 2472653 w 2678928"/>
              <a:gd name="connsiteY5" fmla="*/ 1237404 h 1237404"/>
              <a:gd name="connsiteX6" fmla="*/ 206275 w 2678928"/>
              <a:gd name="connsiteY6" fmla="*/ 1237404 h 1237404"/>
              <a:gd name="connsiteX7" fmla="*/ 0 w 2678928"/>
              <a:gd name="connsiteY7" fmla="*/ 1031129 h 1237404"/>
              <a:gd name="connsiteX8" fmla="*/ 0 w 2678928"/>
              <a:gd name="connsiteY8" fmla="*/ 206275 h 123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928" h="1237404">
                <a:moveTo>
                  <a:pt x="0" y="206275"/>
                </a:moveTo>
                <a:cubicBezTo>
                  <a:pt x="0" y="92352"/>
                  <a:pt x="92352" y="0"/>
                  <a:pt x="206275" y="0"/>
                </a:cubicBezTo>
                <a:lnTo>
                  <a:pt x="2472653" y="0"/>
                </a:lnTo>
                <a:cubicBezTo>
                  <a:pt x="2586576" y="0"/>
                  <a:pt x="2678928" y="92352"/>
                  <a:pt x="2678928" y="206275"/>
                </a:cubicBezTo>
                <a:lnTo>
                  <a:pt x="2678928" y="1031129"/>
                </a:lnTo>
                <a:cubicBezTo>
                  <a:pt x="2678928" y="1145052"/>
                  <a:pt x="2586576" y="1237404"/>
                  <a:pt x="2472653" y="1237404"/>
                </a:cubicBezTo>
                <a:lnTo>
                  <a:pt x="206275" y="1237404"/>
                </a:lnTo>
                <a:cubicBezTo>
                  <a:pt x="92352" y="1237404"/>
                  <a:pt x="0" y="1145052"/>
                  <a:pt x="0" y="1031129"/>
                </a:cubicBezTo>
                <a:lnTo>
                  <a:pt x="0" y="206275"/>
                </a:lnTo>
                <a:close/>
              </a:path>
            </a:pathLst>
          </a:custGeom>
          <a:solidFill>
            <a:srgbClr val="008B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376" tIns="121376" rIns="121376" bIns="121376"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Provide a SDS to downstream users for a hazardous mixture</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4301263" y="3241973"/>
            <a:ext cx="3295072" cy="1000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5008131" y="4673212"/>
            <a:ext cx="2588204" cy="1237404"/>
          </a:xfrm>
          <a:custGeom>
            <a:avLst/>
            <a:gdLst>
              <a:gd name="connsiteX0" fmla="*/ 0 w 2588204"/>
              <a:gd name="connsiteY0" fmla="*/ 206275 h 1237404"/>
              <a:gd name="connsiteX1" fmla="*/ 206275 w 2588204"/>
              <a:gd name="connsiteY1" fmla="*/ 0 h 1237404"/>
              <a:gd name="connsiteX2" fmla="*/ 2381929 w 2588204"/>
              <a:gd name="connsiteY2" fmla="*/ 0 h 1237404"/>
              <a:gd name="connsiteX3" fmla="*/ 2588204 w 2588204"/>
              <a:gd name="connsiteY3" fmla="*/ 206275 h 1237404"/>
              <a:gd name="connsiteX4" fmla="*/ 2588204 w 2588204"/>
              <a:gd name="connsiteY4" fmla="*/ 1031129 h 1237404"/>
              <a:gd name="connsiteX5" fmla="*/ 2381929 w 2588204"/>
              <a:gd name="connsiteY5" fmla="*/ 1237404 h 1237404"/>
              <a:gd name="connsiteX6" fmla="*/ 206275 w 2588204"/>
              <a:gd name="connsiteY6" fmla="*/ 1237404 h 1237404"/>
              <a:gd name="connsiteX7" fmla="*/ 0 w 2588204"/>
              <a:gd name="connsiteY7" fmla="*/ 1031129 h 1237404"/>
              <a:gd name="connsiteX8" fmla="*/ 0 w 2588204"/>
              <a:gd name="connsiteY8" fmla="*/ 206275 h 123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204" h="1237404">
                <a:moveTo>
                  <a:pt x="0" y="206275"/>
                </a:moveTo>
                <a:cubicBezTo>
                  <a:pt x="0" y="92352"/>
                  <a:pt x="92352" y="0"/>
                  <a:pt x="206275" y="0"/>
                </a:cubicBezTo>
                <a:lnTo>
                  <a:pt x="2381929" y="0"/>
                </a:lnTo>
                <a:cubicBezTo>
                  <a:pt x="2495852" y="0"/>
                  <a:pt x="2588204" y="92352"/>
                  <a:pt x="2588204" y="206275"/>
                </a:cubicBezTo>
                <a:lnTo>
                  <a:pt x="2588204" y="1031129"/>
                </a:lnTo>
                <a:cubicBezTo>
                  <a:pt x="2588204" y="1145052"/>
                  <a:pt x="2495852" y="1237404"/>
                  <a:pt x="2381929" y="1237404"/>
                </a:cubicBezTo>
                <a:lnTo>
                  <a:pt x="206275" y="1237404"/>
                </a:lnTo>
                <a:cubicBezTo>
                  <a:pt x="92352" y="1237404"/>
                  <a:pt x="0" y="1145052"/>
                  <a:pt x="0" y="1031129"/>
                </a:cubicBezTo>
                <a:lnTo>
                  <a:pt x="0" y="206275"/>
                </a:lnTo>
                <a:close/>
              </a:path>
            </a:pathLst>
          </a:custGeom>
          <a:solidFill>
            <a:srgbClr val="008B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376" tIns="121376" rIns="121376" bIns="12137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b="1" kern="1200" dirty="0" smtClean="0">
                <a:latin typeface="Verdana" panose="020B0604030504040204" pitchFamily="34" charset="0"/>
                <a:ea typeface="Verdana" panose="020B0604030504040204" pitchFamily="34" charset="0"/>
                <a:cs typeface="Verdana" panose="020B0604030504040204" pitchFamily="34" charset="0"/>
              </a:rPr>
              <a:t>Communicate information on safe use of the mixture from ES</a:t>
            </a:r>
          </a:p>
        </p:txBody>
      </p:sp>
      <p:sp>
        <p:nvSpPr>
          <p:cNvPr id="6" name="Freeform 5"/>
          <p:cNvSpPr/>
          <p:nvPr/>
        </p:nvSpPr>
        <p:spPr>
          <a:xfrm>
            <a:off x="3275856" y="1916832"/>
            <a:ext cx="4268787" cy="1000125"/>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fontAlgn="auto">
              <a:lnSpc>
                <a:spcPct val="90000"/>
              </a:lnSpc>
              <a:spcAft>
                <a:spcPct val="15000"/>
              </a:spcAft>
              <a:buSzPct val="70000"/>
              <a:buFontTx/>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Check if you have received ESs covering your use and uses by your customers</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7" name="Freeform 6"/>
          <p:cNvSpPr/>
          <p:nvPr/>
        </p:nvSpPr>
        <p:spPr>
          <a:xfrm>
            <a:off x="5580112" y="3364979"/>
            <a:ext cx="2906167" cy="1000125"/>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SzPct val="70000"/>
              <a:buFontTx/>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Provide on request if non-classified </a:t>
            </a:r>
            <a:r>
              <a:rPr lang="en-GB" sz="1400" dirty="0">
                <a:latin typeface="Verdana" panose="020B0604030504040204" pitchFamily="34" charset="0"/>
                <a:ea typeface="Verdana" panose="020B0604030504040204" pitchFamily="34" charset="0"/>
                <a:cs typeface="Verdana" panose="020B0604030504040204" pitchFamily="34" charset="0"/>
              </a:rPr>
              <a:t>mixture contains certain substances above specified </a:t>
            </a:r>
            <a:r>
              <a:rPr lang="en-GB" sz="1400" dirty="0" smtClean="0">
                <a:latin typeface="Verdana" panose="020B0604030504040204" pitchFamily="34" charset="0"/>
                <a:ea typeface="Verdana" panose="020B0604030504040204" pitchFamily="34" charset="0"/>
                <a:cs typeface="Verdana" panose="020B0604030504040204" pitchFamily="34" charset="0"/>
              </a:rPr>
              <a:t>limits</a:t>
            </a:r>
            <a:endParaRPr lang="en-GB" sz="1400" dirty="0">
              <a:latin typeface="Verdana" panose="020B0604030504040204" pitchFamily="34" charset="0"/>
              <a:ea typeface="Verdana" panose="020B0604030504040204" pitchFamily="34" charset="0"/>
              <a:cs typeface="Verdana" panose="020B0604030504040204" pitchFamily="34" charset="0"/>
            </a:endParaRPr>
          </a:p>
          <a:p>
            <a:pPr marL="0" lvl="1" defTabSz="622300" fontAlgn="auto">
              <a:lnSpc>
                <a:spcPct val="90000"/>
              </a:lnSpc>
              <a:spcAft>
                <a:spcPct val="15000"/>
              </a:spcAft>
              <a:buSzPct val="70000"/>
              <a:defRPr/>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Freeform 7"/>
          <p:cNvSpPr/>
          <p:nvPr/>
        </p:nvSpPr>
        <p:spPr>
          <a:xfrm>
            <a:off x="7608282" y="4805139"/>
            <a:ext cx="1115616" cy="1000125"/>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spcCol="1270" anchor="ctr"/>
          <a:lstStyle/>
          <a:p>
            <a:pPr marL="114300" lvl="1" indent="-114300" defTabSz="622300">
              <a:lnSpc>
                <a:spcPct val="90000"/>
              </a:lnSpc>
              <a:spcAft>
                <a:spcPct val="15000"/>
              </a:spcAft>
              <a:buSzPct val="70000"/>
              <a:buFontTx/>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You have several options</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21</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86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50825" y="440978"/>
            <a:ext cx="8062912" cy="539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GB" altLang="it-IT" sz="3000" b="1" dirty="0" smtClean="0">
                <a:solidFill>
                  <a:srgbClr val="0046AD"/>
                </a:solidFill>
                <a:latin typeface="Verdana" pitchFamily="34" charset="0"/>
                <a:ea typeface="Verdana" pitchFamily="34" charset="0"/>
                <a:cs typeface="Verdana" pitchFamily="34" charset="0"/>
              </a:rPr>
              <a:t>Communicating information on mixtures</a:t>
            </a:r>
            <a:endParaRPr lang="en-GB" altLang="it-IT" sz="3000" b="1" dirty="0">
              <a:solidFill>
                <a:srgbClr val="0046AD"/>
              </a:solidFill>
              <a:latin typeface="Verdana" pitchFamily="34" charset="0"/>
              <a:ea typeface="Verdana" pitchFamily="34" charset="0"/>
              <a:cs typeface="Verdana" pitchFamily="34" charset="0"/>
            </a:endParaRPr>
          </a:p>
        </p:txBody>
      </p:sp>
      <p:sp>
        <p:nvSpPr>
          <p:cNvPr id="4"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22</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24744"/>
            <a:ext cx="8100392" cy="5729307"/>
          </a:xfrm>
          <a:prstGeom prst="rect">
            <a:avLst/>
          </a:prstGeom>
        </p:spPr>
      </p:pic>
    </p:spTree>
    <p:extLst>
      <p:ext uri="{BB962C8B-B14F-4D97-AF65-F5344CB8AC3E}">
        <p14:creationId xmlns:p14="http://schemas.microsoft.com/office/powerpoint/2010/main" val="3772838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2148883076"/>
              </p:ext>
            </p:extLst>
          </p:nvPr>
        </p:nvGraphicFramePr>
        <p:xfrm>
          <a:off x="107504" y="1908448"/>
          <a:ext cx="5328592" cy="360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23</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7"/>
          <p:cNvSpPr>
            <a:spLocks/>
          </p:cNvSpPr>
          <p:nvPr/>
        </p:nvSpPr>
        <p:spPr bwMode="auto">
          <a:xfrm>
            <a:off x="4716016" y="2054796"/>
            <a:ext cx="3929062" cy="382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8288" lvl="1" fontAlgn="base">
              <a:spcBef>
                <a:spcPct val="25000"/>
              </a:spcBef>
              <a:spcAft>
                <a:spcPct val="25000"/>
              </a:spcAft>
              <a:buSzPct val="100000"/>
              <a:defRPr/>
            </a:pPr>
            <a:r>
              <a:rPr lang="en-GB" sz="2000" dirty="0">
                <a:solidFill>
                  <a:srgbClr val="000000"/>
                </a:solidFill>
                <a:latin typeface="Verdana" pitchFamily="34" charset="0"/>
                <a:ea typeface="ＭＳ Ｐゴシック" pitchFamily="34" charset="-128"/>
                <a:cs typeface="Arial"/>
              </a:rPr>
              <a:t>Good communication in the supply chain</a:t>
            </a:r>
          </a:p>
          <a:p>
            <a:pPr marL="1068388" lvl="2" indent="-342900" fontAlgn="base">
              <a:spcBef>
                <a:spcPct val="25000"/>
              </a:spcBef>
              <a:spcAft>
                <a:spcPct val="25000"/>
              </a:spcAft>
              <a:buSzPct val="100000"/>
              <a:buFont typeface="Arial" panose="020B0604020202020204" pitchFamily="34" charset="0"/>
              <a:buChar char="•"/>
              <a:defRPr/>
            </a:pPr>
            <a:r>
              <a:rPr lang="en-GB" dirty="0">
                <a:solidFill>
                  <a:srgbClr val="000000"/>
                </a:solidFill>
                <a:latin typeface="Verdana" pitchFamily="34" charset="0"/>
                <a:ea typeface="ＭＳ Ｐゴシック" pitchFamily="34" charset="-128"/>
                <a:cs typeface="Arial"/>
              </a:rPr>
              <a:t>Saves time </a:t>
            </a:r>
          </a:p>
          <a:p>
            <a:pPr marL="1068388" lvl="2" indent="-342900" fontAlgn="base">
              <a:spcBef>
                <a:spcPct val="25000"/>
              </a:spcBef>
              <a:spcAft>
                <a:spcPct val="25000"/>
              </a:spcAft>
              <a:buSzPct val="100000"/>
              <a:buFont typeface="Arial" panose="020B0604020202020204" pitchFamily="34" charset="0"/>
              <a:buChar char="•"/>
              <a:defRPr/>
            </a:pPr>
            <a:r>
              <a:rPr lang="en-GB" dirty="0">
                <a:solidFill>
                  <a:srgbClr val="000000"/>
                </a:solidFill>
                <a:latin typeface="Verdana" pitchFamily="34" charset="0"/>
                <a:ea typeface="ＭＳ Ｐゴシック" pitchFamily="34" charset="-128"/>
                <a:cs typeface="Arial"/>
              </a:rPr>
              <a:t>Saves money </a:t>
            </a:r>
          </a:p>
          <a:p>
            <a:pPr marL="1068388" lvl="2" indent="-342900" fontAlgn="base">
              <a:spcBef>
                <a:spcPct val="25000"/>
              </a:spcBef>
              <a:spcAft>
                <a:spcPct val="25000"/>
              </a:spcAft>
              <a:buSzPct val="100000"/>
              <a:buFont typeface="Arial" panose="020B0604020202020204" pitchFamily="34" charset="0"/>
              <a:buChar char="•"/>
              <a:defRPr/>
            </a:pPr>
            <a:r>
              <a:rPr lang="en-GB" dirty="0">
                <a:solidFill>
                  <a:srgbClr val="000000"/>
                </a:solidFill>
                <a:latin typeface="Verdana" pitchFamily="34" charset="0"/>
                <a:ea typeface="ＭＳ Ｐゴシック" pitchFamily="34" charset="-128"/>
                <a:cs typeface="Arial"/>
              </a:rPr>
              <a:t>Can be good for business</a:t>
            </a:r>
          </a:p>
          <a:p>
            <a:pPr marL="1068388" lvl="2" indent="-342900" fontAlgn="base">
              <a:spcBef>
                <a:spcPct val="25000"/>
              </a:spcBef>
              <a:spcAft>
                <a:spcPct val="25000"/>
              </a:spcAft>
              <a:buSzPct val="100000"/>
              <a:buFont typeface="Arial" panose="020B0604020202020204" pitchFamily="34" charset="0"/>
              <a:buChar char="•"/>
              <a:defRPr/>
            </a:pPr>
            <a:r>
              <a:rPr lang="en-GB" dirty="0">
                <a:solidFill>
                  <a:srgbClr val="000000"/>
                </a:solidFill>
                <a:latin typeface="Verdana" pitchFamily="34" charset="0"/>
                <a:ea typeface="ＭＳ Ｐゴシック" pitchFamily="34" charset="-128"/>
                <a:cs typeface="Arial"/>
              </a:rPr>
              <a:t>Protects human health and the environment</a:t>
            </a:r>
          </a:p>
          <a:p>
            <a:pPr marL="649288" lvl="1" indent="-381000" fontAlgn="base">
              <a:spcBef>
                <a:spcPct val="25000"/>
              </a:spcBef>
              <a:spcAft>
                <a:spcPct val="25000"/>
              </a:spcAft>
              <a:buSzPct val="70000"/>
              <a:buFontTx/>
              <a:buChar char="o"/>
              <a:defRPr/>
            </a:pPr>
            <a:endParaRPr lang="en-GB" sz="2000" dirty="0">
              <a:solidFill>
                <a:srgbClr val="0046AD"/>
              </a:solidFill>
              <a:latin typeface="Verdana" pitchFamily="34" charset="0"/>
              <a:ea typeface="ＭＳ Ｐゴシック" pitchFamily="34" charset="-128"/>
              <a:cs typeface="Arial"/>
            </a:endParaRPr>
          </a:p>
          <a:p>
            <a:pPr marL="446088" lvl="2" fontAlgn="base">
              <a:spcBef>
                <a:spcPct val="25000"/>
              </a:spcBef>
              <a:spcAft>
                <a:spcPct val="25000"/>
              </a:spcAft>
              <a:defRPr/>
            </a:pPr>
            <a:endParaRPr lang="en-GB" dirty="0">
              <a:solidFill>
                <a:srgbClr val="0046AD"/>
              </a:solidFill>
              <a:latin typeface="Verdana" pitchFamily="34" charset="0"/>
              <a:ea typeface="ＭＳ Ｐゴシック" pitchFamily="34" charset="-128"/>
              <a:cs typeface="Arial"/>
            </a:endParaRPr>
          </a:p>
        </p:txBody>
      </p:sp>
      <p:sp>
        <p:nvSpPr>
          <p:cNvPr id="17" name="Title 6"/>
          <p:cNvSpPr>
            <a:spLocks/>
          </p:cNvSpPr>
          <p:nvPr/>
        </p:nvSpPr>
        <p:spPr bwMode="auto">
          <a:xfrm>
            <a:off x="468313" y="620688"/>
            <a:ext cx="8197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128"/>
                <a:cs typeface="Arial" charset="0"/>
              </a:defRPr>
            </a:lvl1pPr>
            <a:lvl2pPr marL="742950" indent="-285750" eaLnBrk="0" hangingPunct="0">
              <a:buChar char="–"/>
              <a:defRPr sz="2800">
                <a:solidFill>
                  <a:schemeClr val="tx1"/>
                </a:solidFill>
                <a:latin typeface="Arial" charset="0"/>
                <a:ea typeface="ＭＳ Ｐゴシック" charset="-128"/>
                <a:cs typeface="Arial" charset="0"/>
              </a:defRPr>
            </a:lvl2pPr>
            <a:lvl3pPr marL="1143000" indent="-228600" eaLnBrk="0" hangingPunct="0">
              <a:defRPr sz="2400">
                <a:solidFill>
                  <a:schemeClr val="tx1"/>
                </a:solidFill>
                <a:latin typeface="Arial" charset="0"/>
                <a:ea typeface="ＭＳ Ｐゴシック" charset="-128"/>
                <a:cs typeface="Arial" charset="0"/>
              </a:defRPr>
            </a:lvl3pPr>
            <a:lvl4pPr marL="1600200" indent="-228600" eaLnBrk="0" hangingPunct="0">
              <a:buChar char="–"/>
              <a:defRPr sz="2000">
                <a:solidFill>
                  <a:schemeClr val="tx1"/>
                </a:solidFill>
                <a:latin typeface="Arial" charset="0"/>
                <a:ea typeface="ＭＳ Ｐゴシック" charset="-128"/>
                <a:cs typeface="Arial" charset="0"/>
              </a:defRPr>
            </a:lvl4pPr>
            <a:lvl5pPr marL="2057400" indent="-228600" eaLnBrk="0" hangingPunct="0">
              <a:buChar char="»"/>
              <a:defRPr sz="2000">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cs typeface="Arial" charset="0"/>
              </a:defRPr>
            </a:lvl9pPr>
          </a:lstStyle>
          <a:p>
            <a:pPr eaLnBrk="1" fontAlgn="base" hangingPunct="1">
              <a:spcBef>
                <a:spcPct val="0"/>
              </a:spcBef>
              <a:spcAft>
                <a:spcPct val="0"/>
              </a:spcAft>
            </a:pPr>
            <a:r>
              <a:rPr lang="en-US" altLang="en-US" b="1" dirty="0" smtClean="0">
                <a:solidFill>
                  <a:srgbClr val="0046AD"/>
                </a:solidFill>
                <a:latin typeface="Verdana" pitchFamily="34" charset="0"/>
              </a:rPr>
              <a:t>Why good communication matters</a:t>
            </a:r>
            <a:endParaRPr lang="en-US" altLang="en-US" b="1" dirty="0">
              <a:solidFill>
                <a:srgbClr val="000000"/>
              </a:solidFill>
              <a:latin typeface="Verdana"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0093" y="2981134"/>
            <a:ext cx="1775803" cy="1519602"/>
          </a:xfrm>
          <a:prstGeom prst="rect">
            <a:avLst/>
          </a:prstGeom>
        </p:spPr>
      </p:pic>
    </p:spTree>
    <p:extLst>
      <p:ext uri="{BB962C8B-B14F-4D97-AF65-F5344CB8AC3E}">
        <p14:creationId xmlns:p14="http://schemas.microsoft.com/office/powerpoint/2010/main" val="27721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fade">
                                      <p:cBhvr>
                                        <p:cTn id="18" dur="500"/>
                                        <p:tgtEl>
                                          <p:spTgt spid="1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500"/>
                                        <p:tgtEl>
                                          <p:spTgt spid="1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fade">
                                      <p:cBhvr>
                                        <p:cTn id="24"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85800"/>
            <a:ext cx="8363272" cy="1143000"/>
          </a:xfrm>
        </p:spPr>
        <p:txBody>
          <a:bodyPr>
            <a:normAutofit/>
          </a:bodyPr>
          <a:lstStyle/>
          <a:p>
            <a:pPr algn="l"/>
            <a:r>
              <a:rPr lang="en-GB" sz="2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Information for Downstream users on the ECHA website</a:t>
            </a:r>
            <a:endParaRPr lang="en-GB" sz="2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solidFill>
                  <a:prstClr val="black">
                    <a:tint val="75000"/>
                  </a:prstClr>
                </a:solidFill>
              </a:rPr>
              <a:pPr/>
              <a:t>24</a:t>
            </a:fld>
            <a:endParaRPr lang="en-GB">
              <a:solidFill>
                <a:prstClr val="black">
                  <a:tint val="75000"/>
                </a:prstClr>
              </a:solidFill>
            </a:endParaRPr>
          </a:p>
        </p:txBody>
      </p:sp>
      <p:sp>
        <p:nvSpPr>
          <p:cNvPr id="6" name="Content Placeholder 2"/>
          <p:cNvSpPr>
            <a:spLocks noGrp="1"/>
          </p:cNvSpPr>
          <p:nvPr>
            <p:ph idx="1"/>
          </p:nvPr>
        </p:nvSpPr>
        <p:spPr>
          <a:xfrm>
            <a:off x="482377" y="1760327"/>
            <a:ext cx="7992888" cy="2232248"/>
          </a:xfrm>
        </p:spPr>
        <p:txBody>
          <a:bodyPr>
            <a:noAutofit/>
          </a:bodyPr>
          <a:lstStyle/>
          <a:p>
            <a:r>
              <a:rPr lang="en-GB" sz="2000" dirty="0"/>
              <a:t>The technical, scientific and administrative aspects of REACH and CLP </a:t>
            </a:r>
            <a:r>
              <a:rPr lang="en-GB" sz="2000" dirty="0" smtClean="0"/>
              <a:t>are managed </a:t>
            </a:r>
            <a:r>
              <a:rPr lang="en-GB" sz="2000" dirty="0"/>
              <a:t>by ECHA, the European Chemicals Agency. </a:t>
            </a:r>
            <a:endParaRPr lang="en-GB" sz="2000" dirty="0" smtClean="0"/>
          </a:p>
          <a:p>
            <a:r>
              <a:rPr lang="en-GB" sz="2000" dirty="0" smtClean="0"/>
              <a:t>Web pages </a:t>
            </a:r>
            <a:r>
              <a:rPr lang="en-GB" sz="2000" dirty="0"/>
              <a:t>containing information specifically aimed at Downstream users have been </a:t>
            </a:r>
            <a:r>
              <a:rPr lang="en-GB" sz="2000" dirty="0" smtClean="0"/>
              <a:t>tagged “Downstream user”. </a:t>
            </a:r>
            <a:r>
              <a:rPr lang="en-GB" sz="2000" dirty="0"/>
              <a:t>Click the tag to retrieve the list of </a:t>
            </a:r>
            <a:r>
              <a:rPr lang="en-GB" sz="2000" dirty="0" smtClean="0"/>
              <a:t>relevant </a:t>
            </a:r>
            <a:r>
              <a:rPr lang="en-GB" sz="2000" dirty="0"/>
              <a:t>content.</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004" y="3429000"/>
            <a:ext cx="5040000" cy="2721873"/>
          </a:xfrm>
          <a:prstGeom prst="rect">
            <a:avLst/>
          </a:prstGeom>
        </p:spPr>
      </p:pic>
      <p:sp>
        <p:nvSpPr>
          <p:cNvPr id="7" name="Rectangle 6"/>
          <p:cNvSpPr/>
          <p:nvPr/>
        </p:nvSpPr>
        <p:spPr>
          <a:xfrm>
            <a:off x="1835696" y="6320353"/>
            <a:ext cx="5544616" cy="276999"/>
          </a:xfrm>
          <a:prstGeom prst="rect">
            <a:avLst/>
          </a:prstGeom>
        </p:spPr>
        <p:txBody>
          <a:bodyPr wrap="square">
            <a:spAutoFit/>
          </a:bodyPr>
          <a:lstStyle/>
          <a:p>
            <a:pPr algn="ctr">
              <a:defRPr/>
            </a:pPr>
            <a:r>
              <a:rPr lang="en-GB" sz="1200" b="1" dirty="0" smtClean="0">
                <a:solidFill>
                  <a:srgbClr val="008BC8"/>
                </a:solidFill>
                <a:latin typeface="Verdana"/>
              </a:rPr>
              <a:t>echa.europa.eu/regulations/reach/downstream-users</a:t>
            </a:r>
            <a:endParaRPr lang="en-GB" sz="1200" b="1" dirty="0">
              <a:solidFill>
                <a:srgbClr val="008BC8"/>
              </a:solidFill>
              <a:latin typeface="Verdana"/>
            </a:endParaRPr>
          </a:p>
        </p:txBody>
      </p:sp>
    </p:spTree>
    <p:extLst>
      <p:ext uri="{BB962C8B-B14F-4D97-AF65-F5344CB8AC3E}">
        <p14:creationId xmlns:p14="http://schemas.microsoft.com/office/powerpoint/2010/main" val="307519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74638"/>
            <a:ext cx="8229600" cy="1143000"/>
          </a:xfrm>
        </p:spPr>
        <p:txBody>
          <a:bodyPr>
            <a:normAutofit/>
          </a:bodyPr>
          <a:lstStyle/>
          <a:p>
            <a:pPr algn="l"/>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Contents</a:t>
            </a:r>
            <a:endPar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90872" y="1600200"/>
            <a:ext cx="8229600" cy="4525963"/>
          </a:xfrm>
        </p:spPr>
        <p:txBody>
          <a:bodyPr>
            <a:normAutofit/>
          </a:bodyPr>
          <a:lstStyle/>
          <a:p>
            <a:pPr>
              <a:lnSpc>
                <a:spcPct val="150000"/>
              </a:lnSpc>
            </a:pPr>
            <a:r>
              <a:rPr lang="en-GB" sz="2600" dirty="0">
                <a:latin typeface="Verdana" panose="020B0604030504040204" pitchFamily="34" charset="0"/>
                <a:ea typeface="Verdana" panose="020B0604030504040204" pitchFamily="34" charset="0"/>
                <a:cs typeface="Verdana" panose="020B0604030504040204" pitchFamily="34" charset="0"/>
              </a:rPr>
              <a:t>Communication flow in the supply chain</a:t>
            </a:r>
          </a:p>
          <a:p>
            <a:pPr>
              <a:lnSpc>
                <a:spcPct val="150000"/>
              </a:lnSpc>
            </a:pPr>
            <a:r>
              <a:rPr lang="en-GB" sz="2600" dirty="0">
                <a:latin typeface="Verdana" panose="020B0604030504040204" pitchFamily="34" charset="0"/>
                <a:ea typeface="Verdana" panose="020B0604030504040204" pitchFamily="34" charset="0"/>
                <a:cs typeface="Verdana" panose="020B0604030504040204" pitchFamily="34" charset="0"/>
              </a:rPr>
              <a:t>Information in the supply chain</a:t>
            </a:r>
          </a:p>
          <a:p>
            <a:r>
              <a:rPr lang="en-GB" sz="2600" dirty="0">
                <a:latin typeface="Verdana" panose="020B0604030504040204" pitchFamily="34" charset="0"/>
                <a:ea typeface="Verdana" panose="020B0604030504040204" pitchFamily="34" charset="0"/>
                <a:cs typeface="Verdana" panose="020B0604030504040204" pitchFamily="34" charset="0"/>
              </a:rPr>
              <a:t>What to do when you receive exposure scenarios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3</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160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bodyPr>
          <a:lstStyle/>
          <a:p>
            <a:pPr algn="l"/>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Communication flow in the</a:t>
            </a:r>
            <a:b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supply chain</a:t>
            </a:r>
            <a:endPar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4</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3717032"/>
            <a:ext cx="2520688" cy="2342129"/>
          </a:xfrm>
          <a:prstGeom prst="rect">
            <a:avLst/>
          </a:prstGeom>
        </p:spPr>
      </p:pic>
    </p:spTree>
    <p:extLst>
      <p:ext uri="{BB962C8B-B14F-4D97-AF65-F5344CB8AC3E}">
        <p14:creationId xmlns:p14="http://schemas.microsoft.com/office/powerpoint/2010/main" val="4103638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5</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457200" y="629816"/>
            <a:ext cx="8229600" cy="1143000"/>
          </a:xfrm>
        </p:spPr>
        <p:txBody>
          <a:bodyPr>
            <a:noAutofit/>
          </a:bodyPr>
          <a:lstStyle/>
          <a:p>
            <a:pPr algn="l"/>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Communication flow in the</a:t>
            </a:r>
            <a:b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supply chain</a:t>
            </a:r>
            <a:endPar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p:cNvSpPr txBox="1"/>
          <p:nvPr/>
        </p:nvSpPr>
        <p:spPr>
          <a:xfrm>
            <a:off x="212046" y="2033552"/>
            <a:ext cx="1983690" cy="461665"/>
          </a:xfrm>
          <a:prstGeom prst="rect">
            <a:avLst/>
          </a:prstGeom>
          <a:noFill/>
        </p:spPr>
        <p:txBody>
          <a:bodyPr wrap="square" rtlCol="0">
            <a:spAutoFit/>
          </a:bodyPr>
          <a:lstStyle/>
          <a:p>
            <a:pPr algn="ctr" fontAlgn="auto">
              <a:spcBef>
                <a:spcPts val="0"/>
              </a:spcBef>
              <a:spcAft>
                <a:spcPts val="0"/>
              </a:spcAft>
              <a:buFontTx/>
              <a:buNone/>
            </a:pPr>
            <a:r>
              <a:rPr lang="en-GB" sz="2400" b="1" dirty="0" smtClean="0">
                <a:solidFill>
                  <a:srgbClr val="008BC8"/>
                </a:solidFill>
                <a:ea typeface="Verdana" panose="020B0604030504040204" pitchFamily="34" charset="0"/>
                <a:cs typeface="Verdana" panose="020B0604030504040204" pitchFamily="34" charset="0"/>
              </a:rPr>
              <a:t>Upstream</a:t>
            </a:r>
            <a:endParaRPr lang="en-GB" sz="2400" b="1" dirty="0">
              <a:solidFill>
                <a:srgbClr val="008BC8"/>
              </a:solidFill>
              <a:ea typeface="Verdana" panose="020B0604030504040204" pitchFamily="34" charset="0"/>
              <a:cs typeface="Verdana" panose="020B0604030504040204" pitchFamily="34" charset="0"/>
            </a:endParaRPr>
          </a:p>
        </p:txBody>
      </p:sp>
      <p:sp>
        <p:nvSpPr>
          <p:cNvPr id="34" name="TextBox 33"/>
          <p:cNvSpPr txBox="1"/>
          <p:nvPr/>
        </p:nvSpPr>
        <p:spPr>
          <a:xfrm>
            <a:off x="6726784" y="2056590"/>
            <a:ext cx="2232248" cy="461665"/>
          </a:xfrm>
          <a:prstGeom prst="rect">
            <a:avLst/>
          </a:prstGeom>
          <a:noFill/>
        </p:spPr>
        <p:txBody>
          <a:bodyPr wrap="square" rtlCol="0">
            <a:spAutoFit/>
          </a:bodyPr>
          <a:lstStyle/>
          <a:p>
            <a:pPr algn="ctr" fontAlgn="auto">
              <a:spcBef>
                <a:spcPts val="0"/>
              </a:spcBef>
              <a:spcAft>
                <a:spcPts val="0"/>
              </a:spcAft>
              <a:buFontTx/>
              <a:buNone/>
            </a:pPr>
            <a:r>
              <a:rPr lang="en-GB" sz="2400" b="1" dirty="0" smtClean="0">
                <a:solidFill>
                  <a:srgbClr val="FF9900"/>
                </a:solidFill>
                <a:ea typeface="Verdana" panose="020B0604030504040204" pitchFamily="34" charset="0"/>
                <a:cs typeface="Verdana" panose="020B0604030504040204" pitchFamily="34" charset="0"/>
              </a:rPr>
              <a:t>Downstream</a:t>
            </a:r>
            <a:endParaRPr lang="en-GB" sz="2400" b="1" dirty="0">
              <a:solidFill>
                <a:srgbClr val="FF9900"/>
              </a:solidFill>
              <a:ea typeface="Verdana" panose="020B0604030504040204" pitchFamily="34" charset="0"/>
              <a:cs typeface="Verdana" panose="020B0604030504040204" pitchFamily="34" charset="0"/>
            </a:endParaRPr>
          </a:p>
        </p:txBody>
      </p:sp>
      <p:sp>
        <p:nvSpPr>
          <p:cNvPr id="37" name="TextBox 36"/>
          <p:cNvSpPr txBox="1"/>
          <p:nvPr/>
        </p:nvSpPr>
        <p:spPr>
          <a:xfrm>
            <a:off x="363777" y="3657798"/>
            <a:ext cx="1656184" cy="646331"/>
          </a:xfrm>
          <a:prstGeom prst="rect">
            <a:avLst/>
          </a:prstGeom>
          <a:noFill/>
        </p:spPr>
        <p:txBody>
          <a:bodyPr wrap="square" rtlCol="0">
            <a:spAutoFit/>
          </a:bodyPr>
          <a:lstStyle/>
          <a:p>
            <a:pPr algn="ctr" fontAlgn="auto">
              <a:spcBef>
                <a:spcPts val="0"/>
              </a:spcBef>
              <a:spcAft>
                <a:spcPts val="0"/>
              </a:spcAft>
              <a:buFontTx/>
              <a:buNone/>
            </a:pPr>
            <a:r>
              <a:rPr lang="en-GB" sz="1800" b="1" dirty="0" smtClean="0">
                <a:solidFill>
                  <a:srgbClr val="008BC8"/>
                </a:solidFill>
                <a:ea typeface="Verdana" panose="020B0604030504040204" pitchFamily="34" charset="0"/>
                <a:cs typeface="Verdana" panose="020B0604030504040204" pitchFamily="34" charset="0"/>
              </a:rPr>
              <a:t>Information</a:t>
            </a:r>
          </a:p>
          <a:p>
            <a:pPr algn="ctr" fontAlgn="auto">
              <a:spcBef>
                <a:spcPts val="0"/>
              </a:spcBef>
              <a:spcAft>
                <a:spcPts val="0"/>
              </a:spcAft>
              <a:buFontTx/>
              <a:buNone/>
            </a:pPr>
            <a:r>
              <a:rPr lang="en-GB" sz="1800" b="1" dirty="0">
                <a:solidFill>
                  <a:srgbClr val="008BC8"/>
                </a:solidFill>
                <a:ea typeface="Verdana" panose="020B0604030504040204" pitchFamily="34" charset="0"/>
                <a:cs typeface="Verdana" panose="020B0604030504040204" pitchFamily="34" charset="0"/>
              </a:rPr>
              <a:t>o</a:t>
            </a:r>
            <a:r>
              <a:rPr lang="en-GB" sz="1800" b="1" dirty="0" smtClean="0">
                <a:solidFill>
                  <a:srgbClr val="008BC8"/>
                </a:solidFill>
                <a:ea typeface="Verdana" panose="020B0604030504040204" pitchFamily="34" charset="0"/>
                <a:cs typeface="Verdana" panose="020B0604030504040204" pitchFamily="34" charset="0"/>
              </a:rPr>
              <a:t>n uses</a:t>
            </a:r>
          </a:p>
        </p:txBody>
      </p:sp>
      <p:sp>
        <p:nvSpPr>
          <p:cNvPr id="38" name="TextBox 37"/>
          <p:cNvSpPr txBox="1"/>
          <p:nvPr/>
        </p:nvSpPr>
        <p:spPr>
          <a:xfrm>
            <a:off x="6936164" y="3657798"/>
            <a:ext cx="1872208" cy="646331"/>
          </a:xfrm>
          <a:prstGeom prst="rect">
            <a:avLst/>
          </a:prstGeom>
          <a:noFill/>
        </p:spPr>
        <p:txBody>
          <a:bodyPr wrap="square" rtlCol="0">
            <a:spAutoFit/>
          </a:bodyPr>
          <a:lstStyle/>
          <a:p>
            <a:pPr algn="ctr" fontAlgn="auto">
              <a:spcBef>
                <a:spcPts val="0"/>
              </a:spcBef>
              <a:spcAft>
                <a:spcPts val="0"/>
              </a:spcAft>
              <a:buFontTx/>
              <a:buNone/>
            </a:pPr>
            <a:r>
              <a:rPr lang="en-GB" sz="1800" b="1" dirty="0" smtClean="0">
                <a:solidFill>
                  <a:srgbClr val="FF9933"/>
                </a:solidFill>
                <a:ea typeface="Verdana" panose="020B0604030504040204" pitchFamily="34" charset="0"/>
                <a:cs typeface="Verdana" panose="020B0604030504040204" pitchFamily="34" charset="0"/>
              </a:rPr>
              <a:t>Information</a:t>
            </a:r>
          </a:p>
          <a:p>
            <a:pPr algn="ctr" fontAlgn="auto">
              <a:spcBef>
                <a:spcPts val="0"/>
              </a:spcBef>
              <a:spcAft>
                <a:spcPts val="0"/>
              </a:spcAft>
              <a:buFontTx/>
              <a:buNone/>
            </a:pPr>
            <a:r>
              <a:rPr lang="en-GB" sz="1800" b="1" dirty="0">
                <a:solidFill>
                  <a:srgbClr val="FF9933"/>
                </a:solidFill>
                <a:ea typeface="Verdana" panose="020B0604030504040204" pitchFamily="34" charset="0"/>
                <a:cs typeface="Verdana" panose="020B0604030504040204" pitchFamily="34" charset="0"/>
              </a:rPr>
              <a:t>o</a:t>
            </a:r>
            <a:r>
              <a:rPr lang="en-GB" sz="1800" b="1" dirty="0" smtClean="0">
                <a:solidFill>
                  <a:srgbClr val="FF9933"/>
                </a:solidFill>
                <a:ea typeface="Verdana" panose="020B0604030504040204" pitchFamily="34" charset="0"/>
                <a:cs typeface="Verdana" panose="020B0604030504040204" pitchFamily="34" charset="0"/>
              </a:rPr>
              <a:t>n safe use</a:t>
            </a:r>
          </a:p>
        </p:txBody>
      </p:sp>
      <p:grpSp>
        <p:nvGrpSpPr>
          <p:cNvPr id="2" name="Group 1"/>
          <p:cNvGrpSpPr/>
          <p:nvPr/>
        </p:nvGrpSpPr>
        <p:grpSpPr>
          <a:xfrm>
            <a:off x="2250948" y="2276872"/>
            <a:ext cx="4642104" cy="3932473"/>
            <a:chOff x="2294060" y="2276872"/>
            <a:chExt cx="4642104" cy="3932473"/>
          </a:xfrm>
        </p:grpSpPr>
        <p:sp>
          <p:nvSpPr>
            <p:cNvPr id="39" name="Rounded Rectangle 38"/>
            <p:cNvSpPr/>
            <p:nvPr/>
          </p:nvSpPr>
          <p:spPr>
            <a:xfrm>
              <a:off x="2928974" y="2276872"/>
              <a:ext cx="3240360" cy="587677"/>
            </a:xfrm>
            <a:prstGeom prst="roundRect">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GB" sz="1800" dirty="0" smtClean="0">
                  <a:solidFill>
                    <a:prstClr val="white"/>
                  </a:solidFill>
                  <a:ea typeface="Verdana" panose="020B0604030504040204" pitchFamily="34" charset="0"/>
                  <a:cs typeface="Verdana" panose="020B0604030504040204" pitchFamily="34" charset="0"/>
                </a:rPr>
                <a:t>Manufacturer Importers </a:t>
              </a:r>
              <a:endParaRPr lang="en-GB" sz="1800" dirty="0">
                <a:solidFill>
                  <a:prstClr val="white"/>
                </a:solidFill>
                <a:ea typeface="Verdana" panose="020B0604030504040204" pitchFamily="34" charset="0"/>
                <a:cs typeface="Verdana" panose="020B0604030504040204" pitchFamily="34" charset="0"/>
              </a:endParaRPr>
            </a:p>
          </p:txBody>
        </p:sp>
        <p:sp>
          <p:nvSpPr>
            <p:cNvPr id="40" name="Rounded Rectangle 39"/>
            <p:cNvSpPr/>
            <p:nvPr/>
          </p:nvSpPr>
          <p:spPr>
            <a:xfrm>
              <a:off x="3059832" y="3140968"/>
              <a:ext cx="1584176" cy="34523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GB" sz="1800" dirty="0" smtClean="0">
                  <a:solidFill>
                    <a:prstClr val="white"/>
                  </a:solidFill>
                </a:rPr>
                <a:t>Formulator</a:t>
              </a:r>
              <a:endParaRPr lang="en-GB" sz="1800" dirty="0">
                <a:solidFill>
                  <a:prstClr val="white"/>
                </a:solidFill>
              </a:endParaRPr>
            </a:p>
          </p:txBody>
        </p:sp>
        <p:sp>
          <p:nvSpPr>
            <p:cNvPr id="41" name="Rounded Rectangle 40"/>
            <p:cNvSpPr/>
            <p:nvPr/>
          </p:nvSpPr>
          <p:spPr>
            <a:xfrm>
              <a:off x="4499992" y="3918247"/>
              <a:ext cx="1584176" cy="34523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GB" sz="1800" dirty="0" smtClean="0">
                  <a:solidFill>
                    <a:prstClr val="white"/>
                  </a:solidFill>
                </a:rPr>
                <a:t>Formulator</a:t>
              </a:r>
              <a:endParaRPr lang="en-GB" sz="1800" dirty="0">
                <a:solidFill>
                  <a:prstClr val="white"/>
                </a:solidFill>
              </a:endParaRPr>
            </a:p>
          </p:txBody>
        </p:sp>
        <p:sp>
          <p:nvSpPr>
            <p:cNvPr id="42" name="Rounded Rectangle 41"/>
            <p:cNvSpPr/>
            <p:nvPr/>
          </p:nvSpPr>
          <p:spPr>
            <a:xfrm>
              <a:off x="2915816" y="4797152"/>
              <a:ext cx="3240360" cy="44366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GB" sz="1800" dirty="0" smtClean="0">
                  <a:solidFill>
                    <a:prstClr val="white"/>
                  </a:solidFill>
                </a:rPr>
                <a:t>End user</a:t>
              </a:r>
              <a:endParaRPr lang="en-GB" sz="1800" dirty="0">
                <a:solidFill>
                  <a:prstClr val="white"/>
                </a:solidFill>
              </a:endParaRPr>
            </a:p>
          </p:txBody>
        </p:sp>
        <p:grpSp>
          <p:nvGrpSpPr>
            <p:cNvPr id="43" name="Group 42"/>
            <p:cNvGrpSpPr/>
            <p:nvPr/>
          </p:nvGrpSpPr>
          <p:grpSpPr>
            <a:xfrm rot="10800000">
              <a:off x="2294060" y="2348880"/>
              <a:ext cx="994954" cy="2867161"/>
              <a:chOff x="5961694" y="3077344"/>
              <a:chExt cx="994954" cy="2867161"/>
            </a:xfrm>
            <a:solidFill>
              <a:srgbClr val="008BC8"/>
            </a:solidFill>
          </p:grpSpPr>
          <p:sp>
            <p:nvSpPr>
              <p:cNvPr id="44" name="Circular Arrow 43"/>
              <p:cNvSpPr/>
              <p:nvPr/>
            </p:nvSpPr>
            <p:spPr>
              <a:xfrm rot="5400000">
                <a:off x="5961694" y="3077344"/>
                <a:ext cx="994954" cy="994954"/>
              </a:xfrm>
              <a:prstGeom prst="circular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GB" sz="1800" dirty="0">
                  <a:solidFill>
                    <a:prstClr val="black"/>
                  </a:solidFill>
                </a:endParaRPr>
              </a:p>
            </p:txBody>
          </p:sp>
          <p:sp>
            <p:nvSpPr>
              <p:cNvPr id="45" name="Circular Arrow 44"/>
              <p:cNvSpPr/>
              <p:nvPr/>
            </p:nvSpPr>
            <p:spPr>
              <a:xfrm rot="5400000">
                <a:off x="5961694" y="4013448"/>
                <a:ext cx="994954" cy="994954"/>
              </a:xfrm>
              <a:prstGeom prst="circular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GB" sz="1800" dirty="0">
                  <a:solidFill>
                    <a:prstClr val="black"/>
                  </a:solidFill>
                </a:endParaRPr>
              </a:p>
            </p:txBody>
          </p:sp>
          <p:sp>
            <p:nvSpPr>
              <p:cNvPr id="46" name="Circular Arrow 45"/>
              <p:cNvSpPr/>
              <p:nvPr/>
            </p:nvSpPr>
            <p:spPr>
              <a:xfrm rot="5400000">
                <a:off x="5961694" y="4949551"/>
                <a:ext cx="994954" cy="994954"/>
              </a:xfrm>
              <a:prstGeom prst="circular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GB" sz="1800" dirty="0">
                  <a:solidFill>
                    <a:prstClr val="black"/>
                  </a:solidFill>
                </a:endParaRPr>
              </a:p>
            </p:txBody>
          </p:sp>
        </p:grpSp>
        <p:grpSp>
          <p:nvGrpSpPr>
            <p:cNvPr id="47" name="Group 46"/>
            <p:cNvGrpSpPr/>
            <p:nvPr/>
          </p:nvGrpSpPr>
          <p:grpSpPr>
            <a:xfrm>
              <a:off x="5893598" y="2348880"/>
              <a:ext cx="994954" cy="2867163"/>
              <a:chOff x="5961694" y="2645297"/>
              <a:chExt cx="994954" cy="2867163"/>
            </a:xfrm>
            <a:solidFill>
              <a:srgbClr val="FF9900"/>
            </a:solidFill>
          </p:grpSpPr>
          <p:sp>
            <p:nvSpPr>
              <p:cNvPr id="48" name="Circular Arrow 47"/>
              <p:cNvSpPr/>
              <p:nvPr/>
            </p:nvSpPr>
            <p:spPr>
              <a:xfrm rot="5400000">
                <a:off x="5961694" y="2645297"/>
                <a:ext cx="994954" cy="994954"/>
              </a:xfrm>
              <a:prstGeom prst="circular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GB" sz="1800" dirty="0">
                  <a:solidFill>
                    <a:prstClr val="black"/>
                  </a:solidFill>
                </a:endParaRPr>
              </a:p>
            </p:txBody>
          </p:sp>
          <p:sp>
            <p:nvSpPr>
              <p:cNvPr id="49" name="Circular Arrow 48"/>
              <p:cNvSpPr/>
              <p:nvPr/>
            </p:nvSpPr>
            <p:spPr>
              <a:xfrm rot="5400000">
                <a:off x="5961694" y="3581401"/>
                <a:ext cx="994954" cy="994954"/>
              </a:xfrm>
              <a:prstGeom prst="circular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GB" sz="1800" dirty="0">
                  <a:solidFill>
                    <a:prstClr val="black"/>
                  </a:solidFill>
                </a:endParaRPr>
              </a:p>
            </p:txBody>
          </p:sp>
          <p:sp>
            <p:nvSpPr>
              <p:cNvPr id="50" name="Circular Arrow 49"/>
              <p:cNvSpPr/>
              <p:nvPr/>
            </p:nvSpPr>
            <p:spPr>
              <a:xfrm rot="5400000">
                <a:off x="5961694" y="4517506"/>
                <a:ext cx="994954" cy="994954"/>
              </a:xfrm>
              <a:prstGeom prst="circular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GB" sz="1800" dirty="0">
                  <a:solidFill>
                    <a:prstClr val="black"/>
                  </a:solidFill>
                </a:endParaRPr>
              </a:p>
            </p:txBody>
          </p:sp>
        </p:grpSp>
        <p:sp>
          <p:nvSpPr>
            <p:cNvPr id="51" name="Rounded Rectangle 50"/>
            <p:cNvSpPr/>
            <p:nvPr/>
          </p:nvSpPr>
          <p:spPr>
            <a:xfrm>
              <a:off x="2915816" y="5721643"/>
              <a:ext cx="3240360" cy="443661"/>
            </a:xfrm>
            <a:prstGeom prst="roundRect">
              <a:avLst/>
            </a:prstGeom>
            <a:solidFill>
              <a:srgbClr val="399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GB" sz="1800" dirty="0" smtClean="0">
                  <a:solidFill>
                    <a:prstClr val="white"/>
                  </a:solidFill>
                </a:rPr>
                <a:t>Users of articles</a:t>
              </a:r>
              <a:endParaRPr lang="en-GB" sz="1800" dirty="0">
                <a:solidFill>
                  <a:prstClr val="white"/>
                </a:solidFill>
              </a:endParaRPr>
            </a:p>
          </p:txBody>
        </p:sp>
        <p:sp>
          <p:nvSpPr>
            <p:cNvPr id="52" name="Circular Arrow 51"/>
            <p:cNvSpPr/>
            <p:nvPr/>
          </p:nvSpPr>
          <p:spPr>
            <a:xfrm rot="5400000">
              <a:off x="5941210" y="5214391"/>
              <a:ext cx="994954" cy="994954"/>
            </a:xfrm>
            <a:prstGeom prst="circular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GB" sz="1800" dirty="0">
                <a:solidFill>
                  <a:prstClr val="black"/>
                </a:solidFill>
              </a:endParaRPr>
            </a:p>
          </p:txBody>
        </p:sp>
      </p:grpSp>
    </p:spTree>
    <p:extLst>
      <p:ext uri="{BB962C8B-B14F-4D97-AF65-F5344CB8AC3E}">
        <p14:creationId xmlns:p14="http://schemas.microsoft.com/office/powerpoint/2010/main" val="4030448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pPr algn="l"/>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Communication in the supply chain</a:t>
            </a:r>
            <a:endPar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6</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7" y="1572175"/>
            <a:ext cx="8588019" cy="4449113"/>
          </a:xfrm>
          <a:prstGeom prst="rect">
            <a:avLst/>
          </a:prstGeom>
        </p:spPr>
      </p:pic>
    </p:spTree>
    <p:extLst>
      <p:ext uri="{BB962C8B-B14F-4D97-AF65-F5344CB8AC3E}">
        <p14:creationId xmlns:p14="http://schemas.microsoft.com/office/powerpoint/2010/main" val="1556639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7</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itle 1"/>
          <p:cNvSpPr>
            <a:spLocks noGrp="1"/>
          </p:cNvSpPr>
          <p:nvPr>
            <p:ph type="title"/>
          </p:nvPr>
        </p:nvSpPr>
        <p:spPr>
          <a:xfrm>
            <a:off x="467543" y="44624"/>
            <a:ext cx="8350227" cy="1143000"/>
          </a:xfrm>
        </p:spPr>
        <p:txBody>
          <a:bodyPr>
            <a:normAutofit/>
          </a:bodyPr>
          <a:lstStyle/>
          <a:p>
            <a:pPr algn="l"/>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Communication up the supply chain</a:t>
            </a:r>
            <a:endPar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5364088" y="2294870"/>
            <a:ext cx="3453683" cy="2862322"/>
          </a:xfrm>
          <a:prstGeom prst="rect">
            <a:avLst/>
          </a:prstGeom>
          <a:ln>
            <a:solidFill>
              <a:schemeClr val="bg1">
                <a:lumMod val="65000"/>
              </a:schemeClr>
            </a:solidFill>
          </a:ln>
        </p:spPr>
        <p:txBody>
          <a:bodyPr wrap="square">
            <a:spAutoFit/>
          </a:bodyPr>
          <a:lstStyle/>
          <a:p>
            <a:pPr marL="285750" indent="-285750">
              <a:buFont typeface="Arial" panose="020B0604020202020204" pitchFamily="34" charset="0"/>
              <a:buChar char="•"/>
              <a:defRP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Better information to suppliers results in better advice on safe use from suppliers</a:t>
            </a:r>
          </a:p>
          <a:p>
            <a:pPr marL="285750" indent="-285750">
              <a:buFont typeface="Arial" panose="020B0604020202020204" pitchFamily="34" charset="0"/>
              <a:buChar char="•"/>
              <a:defRPr/>
            </a:pP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If you have new information on</a:t>
            </a:r>
          </a:p>
          <a:p>
            <a:pPr marL="742950" lvl="1" indent="-285750">
              <a:buFont typeface="Arial" panose="020B0604020202020204" pitchFamily="34" charset="0"/>
              <a:buChar char="•"/>
              <a:defRP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hazards or </a:t>
            </a:r>
          </a:p>
          <a:p>
            <a:pPr marL="742950" lvl="1" indent="-285750">
              <a:buFont typeface="Arial" panose="020B0604020202020204" pitchFamily="34" charset="0"/>
              <a:buChar char="•"/>
              <a:defRP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inappropriate risk management measures in the </a:t>
            </a: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safety data sheet</a:t>
            </a:r>
          </a:p>
          <a:p>
            <a:pPr>
              <a:defRPr/>
            </a:pP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you </a:t>
            </a:r>
            <a:r>
              <a:rPr lang="en-GB" sz="15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must</a:t>
            </a: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communicate it </a:t>
            </a:r>
            <a:b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to your supplier</a:t>
            </a: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16" y="4805967"/>
            <a:ext cx="1960221" cy="71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674794" y="4418995"/>
            <a:ext cx="2181655" cy="323165"/>
          </a:xfrm>
          <a:prstGeom prst="rect">
            <a:avLst/>
          </a:prstGeom>
          <a:noFill/>
          <a:ln>
            <a:noFill/>
          </a:ln>
        </p:spPr>
        <p:txBody>
          <a:bodyPr wrap="square">
            <a:spAutoFit/>
          </a:bodyPr>
          <a:lstStyle/>
          <a:p>
            <a:pPr algn="ctr">
              <a:defRPr/>
            </a:pPr>
            <a:r>
              <a:rPr lang="en-GB" sz="1500" b="1" dirty="0">
                <a:solidFill>
                  <a:srgbClr val="0046AD"/>
                </a:solidFill>
                <a:latin typeface="Verdana" panose="020B0604030504040204" pitchFamily="34" charset="0"/>
                <a:ea typeface="Verdana" panose="020B0604030504040204" pitchFamily="34" charset="0"/>
                <a:cs typeface="Verdana" panose="020B0604030504040204" pitchFamily="34" charset="0"/>
              </a:rPr>
              <a:t>Sector Use </a:t>
            </a:r>
            <a:r>
              <a:rPr lang="en-GB" sz="15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Maps </a:t>
            </a:r>
            <a:endParaRPr lang="en-GB" sz="15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1268760"/>
            <a:ext cx="5778699" cy="493280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863" y="4077121"/>
            <a:ext cx="2676928" cy="322161"/>
          </a:xfrm>
          <a:prstGeom prst="rect">
            <a:avLst/>
          </a:prstGeom>
        </p:spPr>
      </p:pic>
    </p:spTree>
    <p:extLst>
      <p:ext uri="{BB962C8B-B14F-4D97-AF65-F5344CB8AC3E}">
        <p14:creationId xmlns:p14="http://schemas.microsoft.com/office/powerpoint/2010/main" val="203302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8</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itle 1"/>
          <p:cNvSpPr>
            <a:spLocks noGrp="1"/>
          </p:cNvSpPr>
          <p:nvPr>
            <p:ph type="title"/>
          </p:nvPr>
        </p:nvSpPr>
        <p:spPr>
          <a:xfrm>
            <a:off x="467544" y="44624"/>
            <a:ext cx="8229600" cy="1143000"/>
          </a:xfrm>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Sector Use Map Package - Background</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2"/>
          <p:cNvSpPr>
            <a:spLocks noGrp="1"/>
          </p:cNvSpPr>
          <p:nvPr>
            <p:ph idx="1"/>
          </p:nvPr>
        </p:nvSpPr>
        <p:spPr>
          <a:xfrm>
            <a:off x="467544" y="1124744"/>
            <a:ext cx="8352928" cy="5184576"/>
          </a:xfrm>
        </p:spPr>
        <p:txBody>
          <a:bodyPr>
            <a:noAutofit/>
          </a:bodyPr>
          <a:lstStyle/>
          <a:p>
            <a:pPr marL="0" lvl="1" indent="0">
              <a:buNone/>
            </a:pPr>
            <a:r>
              <a:rPr lang="en-GB" sz="1800" b="1" dirty="0" smtClean="0">
                <a:latin typeface="Verdana" panose="020B0604030504040204" pitchFamily="34" charset="0"/>
                <a:ea typeface="Verdana" panose="020B0604030504040204" pitchFamily="34" charset="0"/>
                <a:cs typeface="Verdana" panose="020B0604030504040204" pitchFamily="34" charset="0"/>
              </a:rPr>
              <a:t>Aims and objectives </a:t>
            </a:r>
            <a:r>
              <a:rPr lang="en-GB" sz="1800" dirty="0" smtClean="0">
                <a:latin typeface="Verdana" panose="020B0604030504040204" pitchFamily="34" charset="0"/>
                <a:ea typeface="Verdana" panose="020B0604030504040204" pitchFamily="34" charset="0"/>
                <a:cs typeface="Verdana" panose="020B0604030504040204" pitchFamily="34" charset="0"/>
              </a:rPr>
              <a:t> </a:t>
            </a:r>
          </a:p>
          <a:p>
            <a:pPr marL="742950" lvl="2" indent="-342900"/>
            <a:r>
              <a:rPr lang="en-GB" sz="1600" dirty="0" smtClean="0">
                <a:latin typeface="Verdana" panose="020B0604030504040204" pitchFamily="34" charset="0"/>
                <a:ea typeface="Verdana" panose="020B0604030504040204" pitchFamily="34" charset="0"/>
                <a:cs typeface="Verdana" panose="020B0604030504040204" pitchFamily="34" charset="0"/>
              </a:rPr>
              <a:t>To develop a harmonised, effective way  for downstream </a:t>
            </a:r>
            <a:r>
              <a:rPr lang="en-GB" sz="1600" dirty="0">
                <a:latin typeface="Verdana" panose="020B0604030504040204" pitchFamily="34" charset="0"/>
                <a:ea typeface="Verdana" panose="020B0604030504040204" pitchFamily="34" charset="0"/>
                <a:cs typeface="Verdana" panose="020B0604030504040204" pitchFamily="34" charset="0"/>
              </a:rPr>
              <a:t>users </a:t>
            </a:r>
            <a:r>
              <a:rPr lang="en-GB" sz="1600" dirty="0" smtClean="0">
                <a:latin typeface="Verdana" panose="020B0604030504040204" pitchFamily="34" charset="0"/>
                <a:ea typeface="Verdana" panose="020B0604030504040204" pitchFamily="34" charset="0"/>
                <a:cs typeface="Verdana" panose="020B0604030504040204" pitchFamily="34" charset="0"/>
              </a:rPr>
              <a:t>to inform </a:t>
            </a:r>
            <a:r>
              <a:rPr lang="en-GB" sz="1600" dirty="0">
                <a:latin typeface="Verdana" panose="020B0604030504040204" pitchFamily="34" charset="0"/>
                <a:ea typeface="Verdana" panose="020B0604030504040204" pitchFamily="34" charset="0"/>
                <a:cs typeface="Verdana" panose="020B0604030504040204" pitchFamily="34" charset="0"/>
              </a:rPr>
              <a:t>registrants on how substances are </a:t>
            </a:r>
            <a:r>
              <a:rPr lang="en-GB" sz="1600" dirty="0" smtClean="0">
                <a:latin typeface="Verdana" panose="020B0604030504040204" pitchFamily="34" charset="0"/>
                <a:ea typeface="Verdana" panose="020B0604030504040204" pitchFamily="34" charset="0"/>
                <a:cs typeface="Verdana" panose="020B0604030504040204" pitchFamily="34" charset="0"/>
              </a:rPr>
              <a:t>used </a:t>
            </a:r>
          </a:p>
          <a:p>
            <a:pPr marL="742950" lvl="2" indent="-342900"/>
            <a:r>
              <a:rPr lang="en-GB" sz="1600" dirty="0" smtClean="0">
                <a:latin typeface="Verdana" panose="020B0604030504040204" pitchFamily="34" charset="0"/>
                <a:ea typeface="Verdana" panose="020B0604030504040204" pitchFamily="34" charset="0"/>
                <a:cs typeface="Verdana" panose="020B0604030504040204" pitchFamily="34" charset="0"/>
              </a:rPr>
              <a:t>To provide a basis for relevant and realistic assessments</a:t>
            </a:r>
          </a:p>
          <a:p>
            <a:pPr marL="742950" lvl="2" indent="-342900"/>
            <a:r>
              <a:rPr lang="en-GB" sz="1600" dirty="0" smtClean="0">
                <a:latin typeface="Verdana" panose="020B0604030504040204" pitchFamily="34" charset="0"/>
                <a:ea typeface="Verdana" panose="020B0604030504040204" pitchFamily="34" charset="0"/>
                <a:cs typeface="Verdana" panose="020B0604030504040204" pitchFamily="34" charset="0"/>
              </a:rPr>
              <a:t>To </a:t>
            </a:r>
            <a:r>
              <a:rPr lang="en-GB" sz="1600" dirty="0">
                <a:latin typeface="Verdana" panose="020B0604030504040204" pitchFamily="34" charset="0"/>
                <a:ea typeface="Verdana" panose="020B0604030504040204" pitchFamily="34" charset="0"/>
                <a:cs typeface="Verdana" panose="020B0604030504040204" pitchFamily="34" charset="0"/>
              </a:rPr>
              <a:t>promote </a:t>
            </a:r>
            <a:r>
              <a:rPr lang="en-GB" sz="1600" dirty="0" smtClean="0">
                <a:latin typeface="Verdana" panose="020B0604030504040204" pitchFamily="34" charset="0"/>
                <a:ea typeface="Verdana" panose="020B0604030504040204" pitchFamily="34" charset="0"/>
                <a:cs typeface="Verdana" panose="020B0604030504040204" pitchFamily="34" charset="0"/>
              </a:rPr>
              <a:t>useful advice </a:t>
            </a:r>
            <a:r>
              <a:rPr lang="en-GB" sz="1600" dirty="0">
                <a:latin typeface="Verdana" panose="020B0604030504040204" pitchFamily="34" charset="0"/>
                <a:ea typeface="Verdana" panose="020B0604030504040204" pitchFamily="34" charset="0"/>
                <a:cs typeface="Verdana" panose="020B0604030504040204" pitchFamily="34" charset="0"/>
              </a:rPr>
              <a:t>on safe use of chemicals</a:t>
            </a:r>
          </a:p>
          <a:p>
            <a:pPr marL="742950" lvl="2" indent="-342900"/>
            <a:r>
              <a:rPr lang="en-GB" sz="1600" dirty="0" smtClean="0">
                <a:latin typeface="Verdana" panose="020B0604030504040204" pitchFamily="34" charset="0"/>
                <a:ea typeface="Verdana" panose="020B0604030504040204" pitchFamily="34" charset="0"/>
                <a:cs typeface="Verdana" panose="020B0604030504040204" pitchFamily="34" charset="0"/>
              </a:rPr>
              <a:t>To provide information that can </a:t>
            </a:r>
            <a:r>
              <a:rPr lang="en-GB" sz="1600" dirty="0">
                <a:latin typeface="Verdana" panose="020B0604030504040204" pitchFamily="34" charset="0"/>
                <a:ea typeface="Verdana" panose="020B0604030504040204" pitchFamily="34" charset="0"/>
                <a:cs typeface="Verdana" panose="020B0604030504040204" pitchFamily="34" charset="0"/>
              </a:rPr>
              <a:t>be readily processed by registrants using IT </a:t>
            </a:r>
            <a:r>
              <a:rPr lang="en-GB" sz="1600" dirty="0" smtClean="0">
                <a:latin typeface="Verdana" panose="020B0604030504040204" pitchFamily="34" charset="0"/>
                <a:ea typeface="Verdana" panose="020B0604030504040204" pitchFamily="34" charset="0"/>
                <a:cs typeface="Verdana" panose="020B0604030504040204" pitchFamily="34" charset="0"/>
              </a:rPr>
              <a:t>tools</a:t>
            </a:r>
          </a:p>
          <a:p>
            <a:pPr marL="742950" lvl="2" indent="-342900"/>
            <a:r>
              <a:rPr lang="en-GB" sz="1600" dirty="0" smtClean="0">
                <a:latin typeface="Verdana" panose="020B0604030504040204" pitchFamily="34" charset="0"/>
                <a:ea typeface="Verdana" panose="020B0604030504040204" pitchFamily="34" charset="0"/>
                <a:cs typeface="Verdana" panose="020B0604030504040204" pitchFamily="34" charset="0"/>
              </a:rPr>
              <a:t>To communicate on a sector-wide basis and avoid time-consuming communication with individual downstream users</a:t>
            </a:r>
          </a:p>
          <a:p>
            <a:pPr marL="742950" lvl="2" indent="-342900"/>
            <a:r>
              <a:rPr lang="en-GB" sz="1600" dirty="0" smtClean="0">
                <a:latin typeface="Verdana" panose="020B0604030504040204" pitchFamily="34" charset="0"/>
                <a:ea typeface="Verdana" panose="020B0604030504040204" pitchFamily="34" charset="0"/>
                <a:cs typeface="Verdana" panose="020B0604030504040204" pitchFamily="34" charset="0"/>
              </a:rPr>
              <a:t>To provide DUs with harmonised ES from different registrants based on proposed standard phrases</a:t>
            </a:r>
          </a:p>
          <a:p>
            <a:pPr marL="742950" lvl="2" indent="-342900"/>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800" b="1" dirty="0" smtClean="0">
                <a:latin typeface="Verdana" panose="020B0604030504040204" pitchFamily="34" charset="0"/>
                <a:ea typeface="Verdana" panose="020B0604030504040204" pitchFamily="34" charset="0"/>
                <a:cs typeface="Verdana" panose="020B0604030504040204" pitchFamily="34" charset="0"/>
              </a:rPr>
              <a:t>Status</a:t>
            </a:r>
          </a:p>
          <a:p>
            <a:pPr lvl="1">
              <a:buFont typeface="Arial" panose="020B0604020202020204" pitchFamily="34" charset="0"/>
              <a:buChar char="•"/>
            </a:pPr>
            <a:r>
              <a:rPr lang="en-GB" sz="1600" dirty="0" smtClean="0">
                <a:latin typeface="Verdana" panose="020B0604030504040204" pitchFamily="34" charset="0"/>
                <a:ea typeface="Verdana" panose="020B0604030504040204" pitchFamily="34" charset="0"/>
                <a:cs typeface="Verdana" panose="020B0604030504040204" pitchFamily="34" charset="0"/>
              </a:rPr>
              <a:t>Based on</a:t>
            </a:r>
            <a:r>
              <a:rPr lang="en-GB" sz="1600" b="1" dirty="0" smtClean="0">
                <a:latin typeface="Verdana" panose="020B0604030504040204" pitchFamily="34" charset="0"/>
                <a:ea typeface="Verdana" panose="020B0604030504040204" pitchFamily="34" charset="0"/>
                <a:cs typeface="Verdana" panose="020B0604030504040204" pitchFamily="34" charset="0"/>
              </a:rPr>
              <a:t> </a:t>
            </a:r>
            <a:r>
              <a:rPr lang="en-GB" sz="1600" dirty="0" smtClean="0">
                <a:latin typeface="Verdana" panose="020B0604030504040204" pitchFamily="34" charset="0"/>
                <a:ea typeface="Verdana" panose="020B0604030504040204" pitchFamily="34" charset="0"/>
                <a:cs typeface="Verdana" panose="020B0604030504040204" pitchFamily="34" charset="0"/>
              </a:rPr>
              <a:t>Use template by DUCC (2009)</a:t>
            </a:r>
          </a:p>
          <a:p>
            <a:pPr lvl="1">
              <a:buFont typeface="Arial" panose="020B0604020202020204" pitchFamily="34" charset="0"/>
              <a:buChar char="•"/>
            </a:pPr>
            <a:r>
              <a:rPr lang="en-GB" sz="1600" dirty="0" smtClean="0">
                <a:latin typeface="Verdana" panose="020B0604030504040204" pitchFamily="34" charset="0"/>
                <a:ea typeface="Verdana" panose="020B0604030504040204" pitchFamily="34" charset="0"/>
                <a:cs typeface="Verdana" panose="020B0604030504040204" pitchFamily="34" charset="0"/>
              </a:rPr>
              <a:t>Templates finalised and published first half of 2016</a:t>
            </a:r>
          </a:p>
          <a:p>
            <a:pPr lvl="1">
              <a:buFont typeface="Arial" panose="020B0604020202020204" pitchFamily="34" charset="0"/>
              <a:buChar char="•"/>
            </a:pPr>
            <a:r>
              <a:rPr lang="en-GB" sz="1600" dirty="0" smtClean="0">
                <a:latin typeface="Verdana" panose="020B0604030504040204" pitchFamily="34" charset="0"/>
                <a:ea typeface="Verdana" panose="020B0604030504040204" pitchFamily="34" charset="0"/>
                <a:cs typeface="Verdana" panose="020B0604030504040204" pitchFamily="34" charset="0"/>
              </a:rPr>
              <a:t>By July 2019, 10 </a:t>
            </a:r>
            <a:r>
              <a:rPr lang="en-GB" sz="1600" dirty="0">
                <a:latin typeface="Verdana" panose="020B0604030504040204" pitchFamily="34" charset="0"/>
                <a:ea typeface="Verdana" panose="020B0604030504040204" pitchFamily="34" charset="0"/>
                <a:cs typeface="Verdana" panose="020B0604030504040204" pitchFamily="34" charset="0"/>
              </a:rPr>
              <a:t>industry sectors have published their use map </a:t>
            </a:r>
            <a:r>
              <a:rPr lang="en-GB" sz="1600" dirty="0" smtClean="0">
                <a:latin typeface="Verdana" panose="020B0604030504040204" pitchFamily="34" charset="0"/>
                <a:ea typeface="Verdana" panose="020B0604030504040204" pitchFamily="34" charset="0"/>
                <a:cs typeface="Verdana" panose="020B0604030504040204" pitchFamily="34" charset="0"/>
              </a:rPr>
              <a:t>files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426" y="4150724"/>
            <a:ext cx="2232000" cy="574420"/>
          </a:xfrm>
          <a:prstGeom prst="rect">
            <a:avLst/>
          </a:prstGeom>
        </p:spPr>
      </p:pic>
    </p:spTree>
    <p:extLst>
      <p:ext uri="{BB962C8B-B14F-4D97-AF65-F5344CB8AC3E}">
        <p14:creationId xmlns:p14="http://schemas.microsoft.com/office/powerpoint/2010/main" val="340824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467544" y="44624"/>
            <a:ext cx="8229600" cy="1143000"/>
          </a:xfrm>
        </p:spPr>
        <p:txBody>
          <a:bodyPr>
            <a:normAutofit/>
          </a:bodyPr>
          <a:lstStyle/>
          <a:p>
            <a:pPr algn="l"/>
            <a:r>
              <a:rPr lang="en-GB" sz="3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Sector Use Maps - Format</a:t>
            </a:r>
            <a:endParaRPr lang="en-GB" sz="3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2"/>
          <p:cNvSpPr>
            <a:spLocks noGrp="1"/>
          </p:cNvSpPr>
          <p:nvPr>
            <p:ph idx="1"/>
          </p:nvPr>
        </p:nvSpPr>
        <p:spPr>
          <a:xfrm>
            <a:off x="539552" y="980728"/>
            <a:ext cx="8280920" cy="5184576"/>
          </a:xfrm>
        </p:spPr>
        <p:txBody>
          <a:bodyPr>
            <a:noAutofit/>
          </a:bodyPr>
          <a:lstStyle/>
          <a:p>
            <a:pPr>
              <a:spcBef>
                <a:spcPts val="1200"/>
              </a:spcBef>
            </a:pPr>
            <a:r>
              <a:rPr lang="en-GB" sz="1800" dirty="0" smtClean="0">
                <a:latin typeface="Verdana" panose="020B0604030504040204" pitchFamily="34" charset="0"/>
                <a:ea typeface="Verdana" panose="020B0604030504040204" pitchFamily="34" charset="0"/>
                <a:cs typeface="Verdana" panose="020B0604030504040204" pitchFamily="34" charset="0"/>
              </a:rPr>
              <a:t>Provides overview of the common uses in a sector arranged by life cycle stage (manufacture, formulation</a:t>
            </a:r>
            <a:r>
              <a:rPr lang="en-GB"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sz="1800" dirty="0" smtClean="0">
                <a:latin typeface="Verdana" panose="020B0604030504040204" pitchFamily="34" charset="0"/>
                <a:ea typeface="Verdana" panose="020B0604030504040204" pitchFamily="34" charset="0"/>
                <a:cs typeface="Verdana" panose="020B0604030504040204" pitchFamily="34" charset="0"/>
              </a:rPr>
              <a:t>or re=packing, use at industrial sites etc.)</a:t>
            </a:r>
          </a:p>
          <a:p>
            <a:pPr>
              <a:spcBef>
                <a:spcPts val="1200"/>
              </a:spcBef>
            </a:pPr>
            <a:r>
              <a:rPr lang="en-GB" sz="1800" dirty="0">
                <a:latin typeface="Verdana" panose="020B0604030504040204" pitchFamily="34" charset="0"/>
                <a:ea typeface="Verdana" panose="020B0604030504040204" pitchFamily="34" charset="0"/>
                <a:cs typeface="Verdana" panose="020B0604030504040204" pitchFamily="34" charset="0"/>
              </a:rPr>
              <a:t>Each use is described by a use name and some market </a:t>
            </a:r>
            <a:r>
              <a:rPr lang="en-GB" sz="1800" dirty="0" smtClean="0">
                <a:latin typeface="Verdana" panose="020B0604030504040204" pitchFamily="34" charset="0"/>
                <a:ea typeface="Verdana" panose="020B0604030504040204" pitchFamily="34" charset="0"/>
                <a:cs typeface="Verdana" panose="020B0604030504040204" pitchFamily="34" charset="0"/>
              </a:rPr>
              <a:t>information</a:t>
            </a:r>
          </a:p>
          <a:p>
            <a:pPr>
              <a:spcBef>
                <a:spcPts val="1200"/>
              </a:spcBef>
            </a:pPr>
            <a:r>
              <a:rPr lang="en-GB" sz="1800" dirty="0" smtClean="0">
                <a:latin typeface="Verdana" panose="020B0604030504040204" pitchFamily="34" charset="0"/>
                <a:ea typeface="Verdana" panose="020B0604030504040204" pitchFamily="34" charset="0"/>
                <a:cs typeface="Verdana" panose="020B0604030504040204" pitchFamily="34" charset="0"/>
              </a:rPr>
              <a:t>The ES short title for communication is included </a:t>
            </a:r>
          </a:p>
          <a:p>
            <a:pPr>
              <a:spcBef>
                <a:spcPts val="1200"/>
              </a:spcBef>
            </a:pPr>
            <a:r>
              <a:rPr lang="en-GB" sz="1800" dirty="0" smtClean="0">
                <a:latin typeface="Verdana" panose="020B0604030504040204" pitchFamily="34" charset="0"/>
                <a:ea typeface="Verdana" panose="020B0604030504040204" pitchFamily="34" charset="0"/>
                <a:cs typeface="Verdana" panose="020B0604030504040204" pitchFamily="34" charset="0"/>
              </a:rPr>
              <a:t>The contributing activities for each use are given</a:t>
            </a:r>
          </a:p>
          <a:p>
            <a:pPr>
              <a:spcBef>
                <a:spcPts val="1200"/>
              </a:spcBef>
            </a:pPr>
            <a:r>
              <a:rPr lang="en-GB" sz="1800" dirty="0" smtClean="0">
                <a:latin typeface="Verdana" panose="020B0604030504040204" pitchFamily="34" charset="0"/>
                <a:ea typeface="Verdana" panose="020B0604030504040204" pitchFamily="34" charset="0"/>
                <a:cs typeface="Verdana" panose="020B0604030504040204" pitchFamily="34" charset="0"/>
              </a:rPr>
              <a:t>The corresponding links to exposure assessment inputs are given. These provide the conditions of use to be used when preparing an exposure assessment for the contributing activity.</a:t>
            </a:r>
            <a:endParaRPr lang="en-GB" sz="18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buNone/>
            </a:pPr>
            <a:r>
              <a:rPr lang="en-GB" sz="1800" b="1" i="1" dirty="0" smtClean="0">
                <a:latin typeface="Verdana" panose="020B0604030504040204" pitchFamily="34" charset="0"/>
                <a:ea typeface="Verdana" panose="020B0604030504040204" pitchFamily="34" charset="0"/>
                <a:cs typeface="Verdana" panose="020B0604030504040204" pitchFamily="34" charset="0"/>
              </a:rPr>
              <a:t>Example: </a:t>
            </a:r>
            <a:r>
              <a:rPr lang="en-GB" sz="1800" dirty="0" smtClean="0">
                <a:latin typeface="Verdana" panose="020B0604030504040204" pitchFamily="34" charset="0"/>
                <a:ea typeface="Verdana" panose="020B0604030504040204" pitchFamily="34" charset="0"/>
                <a:cs typeface="Verdana" panose="020B0604030504040204" pitchFamily="34" charset="0"/>
              </a:rPr>
              <a:t>Widespread use by professional workers of a cleaning product might include contributing activities for workers of manual spraying and wiping, and for the environment (indoor use)</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269933"/>
            <a:ext cx="3024336" cy="109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2"/>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9</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5589240"/>
            <a:ext cx="2232000" cy="574420"/>
          </a:xfrm>
          <a:prstGeom prst="rect">
            <a:avLst/>
          </a:prstGeom>
        </p:spPr>
      </p:pic>
    </p:spTree>
    <p:extLst>
      <p:ext uri="{BB962C8B-B14F-4D97-AF65-F5344CB8AC3E}">
        <p14:creationId xmlns:p14="http://schemas.microsoft.com/office/powerpoint/2010/main" val="3301695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3.xml><?xml version="1.0" encoding="utf-8"?>
<p:properties xmlns:p="http://schemas.microsoft.com/office/2006/metadata/properties" xmlns:xsi="http://www.w3.org/2001/XMLSchema-instance" xmlns:pc="http://schemas.microsoft.com/office/infopath/2007/PartnerControls">
  <documentManagement>
    <_dlc_DocId xmlns="b80ede5c-af4c-4bf2-9a87-706a3579dc11">ACTV1-50-28681</_dlc_DocId>
    <TaxCatchAll xmlns="b80ede5c-af4c-4bf2-9a87-706a3579dc11">
      <Value>1</Value>
      <Value>66</Value>
    </TaxCatchAll>
    <_dlc_DocIdUrl xmlns="b80ede5c-af4c-4bf2-9a87-706a3579dc11">
      <Url>https://activity.echa.europa.eu/sites/act-1/process-1-9/_layouts/15/DocIdRedir.aspx?ID=ACTV1-50-28681</Url>
      <Description>ACTV1-50-28681</Description>
    </_dlc_DocIdUrl>
    <_dlc_DocIdPersistId xmlns="b80ede5c-af4c-4bf2-9a87-706a3579dc11" xsi:nil="true"/>
    <ECHADocumentTypeTaxHTField0 xmlns="a3c34eed-3ef9-4750-993f-44a2ccbf1637">
      <Terms xmlns="http://schemas.microsoft.com/office/infopath/2007/PartnerControls"/>
    </ECHADocumentTypeTaxHTField0>
    <ECHASecClassTaxHTField0 xmlns="a3c34eed-3ef9-4750-993f-44a2ccbf1637">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a0307bc2-faf9-4068-8aeb-b713e4fa2a0f</TermId>
        </TermInfo>
      </Terms>
    </ECHASecClassTaxHTField0>
    <ECHACategoryTaxHTField0 xmlns="a3c34eed-3ef9-4750-993f-44a2ccbf1637">
      <Terms xmlns="http://schemas.microsoft.com/office/infopath/2007/PartnerControls"/>
    </ECHACategoryTaxHTField0>
    <ECHAProcessTaxHTField0 xmlns="a3c34eed-3ef9-4750-993f-44a2ccbf1637">
      <Terms xmlns="http://schemas.microsoft.com/office/infopath/2007/PartnerControls">
        <TermInfo xmlns="http://schemas.microsoft.com/office/infopath/2007/PartnerControls">
          <TermName xmlns="http://schemas.microsoft.com/office/infopath/2007/PartnerControls">01.09 CSA programme</TermName>
          <TermId xmlns="http://schemas.microsoft.com/office/infopath/2007/PartnerControls">70ae4229-956a-4b22-bf07-877fb3bf4a31</TermId>
        </TermInfo>
      </Terms>
    </ECHAProcessTaxHTField0>
  </documentManagement>
</p:properties>
</file>

<file path=customXml/item4.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01998545ADF9924281D07AB4103C3421" ma:contentTypeVersion="16" ma:contentTypeDescription="Content type for ECHA process documents" ma:contentTypeScope="" ma:versionID="981da3ce7c9377ed91b74f764a715d80">
  <xsd:schema xmlns:xsd="http://www.w3.org/2001/XMLSchema" xmlns:xs="http://www.w3.org/2001/XMLSchema" xmlns:p="http://schemas.microsoft.com/office/2006/metadata/properties" xmlns:ns2="a3c34eed-3ef9-4750-993f-44a2ccbf1637" xmlns:ns3="b80ede5c-af4c-4bf2-9a87-706a3579dc11" targetNamespace="http://schemas.microsoft.com/office/2006/metadata/properties" ma:root="true" ma:fieldsID="dda872c5636412a79d3decdeb7d78812" ns2:_="" ns3:_="">
    <xsd:import namespace="a3c34eed-3ef9-4750-993f-44a2ccbf1637"/>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c34eed-3ef9-4750-993f-44a2ccbf1637"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Internal|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8da9f775-fdf3-4d14-99ae-8f8e0cbfc351}" ma:internalName="TaxCatchAll" ma:showField="CatchAllData" ma:web="a3c34eed-3ef9-4750-993f-44a2ccbf163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da9f775-fdf3-4d14-99ae-8f8e0cbfc351}" ma:internalName="TaxCatchAllLabel" ma:readOnly="true" ma:showField="CatchAllDataLabel" ma:web="a3c34eed-3ef9-4750-993f-44a2ccbf16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C4E30-37DF-4925-994F-62B8799A4D91}"/>
</file>

<file path=customXml/itemProps2.xml><?xml version="1.0" encoding="utf-8"?>
<ds:datastoreItem xmlns:ds="http://schemas.openxmlformats.org/officeDocument/2006/customXml" ds:itemID="{BF955D1F-AEDA-4F81-994D-466CD2533C95}"/>
</file>

<file path=customXml/itemProps3.xml><?xml version="1.0" encoding="utf-8"?>
<ds:datastoreItem xmlns:ds="http://schemas.openxmlformats.org/officeDocument/2006/customXml" ds:itemID="{E11A6A5F-61D6-450B-9814-D7A5621AA656}"/>
</file>

<file path=customXml/itemProps4.xml><?xml version="1.0" encoding="utf-8"?>
<ds:datastoreItem xmlns:ds="http://schemas.openxmlformats.org/officeDocument/2006/customXml" ds:itemID="{4BC843CA-6579-4586-B0CF-CE8A6BA12FEB}"/>
</file>

<file path=customXml/itemProps5.xml><?xml version="1.0" encoding="utf-8"?>
<ds:datastoreItem xmlns:ds="http://schemas.openxmlformats.org/officeDocument/2006/customXml" ds:itemID="{39DE8034-4544-49D9-91DC-8CF7400393A0}"/>
</file>

<file path=docProps/app.xml><?xml version="1.0" encoding="utf-8"?>
<Properties xmlns="http://schemas.openxmlformats.org/officeDocument/2006/extended-properties" xmlns:vt="http://schemas.openxmlformats.org/officeDocument/2006/docPropsVTypes">
  <Template/>
  <TotalTime>6424</TotalTime>
  <Words>3323</Words>
  <Application>Microsoft Office PowerPoint</Application>
  <PresentationFormat>On-screen Show (4:3)</PresentationFormat>
  <Paragraphs>297</Paragraphs>
  <Slides>24</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ＭＳ Ｐゴシック</vt:lpstr>
      <vt:lpstr>Arial</vt:lpstr>
      <vt:lpstr>Calibri</vt:lpstr>
      <vt:lpstr>Verdana</vt:lpstr>
      <vt:lpstr>Office Theme</vt:lpstr>
      <vt:lpstr>1_Office Theme</vt:lpstr>
      <vt:lpstr>Communication in the Supply Chain</vt:lpstr>
      <vt:lpstr>Purpose of this presentation</vt:lpstr>
      <vt:lpstr>Contents</vt:lpstr>
      <vt:lpstr>Communication flow in the supply chain</vt:lpstr>
      <vt:lpstr>Communication flow in the supply chain</vt:lpstr>
      <vt:lpstr>Communication in the supply chain</vt:lpstr>
      <vt:lpstr>Communication up the supply chain</vt:lpstr>
      <vt:lpstr>Sector Use Map Package - Background</vt:lpstr>
      <vt:lpstr>Sector Use Maps - Format</vt:lpstr>
      <vt:lpstr>Sector Use Maps - Inputs</vt:lpstr>
      <vt:lpstr>The formulator role –  Communication down the Supply Chain</vt:lpstr>
      <vt:lpstr>Information in the supply chain</vt:lpstr>
      <vt:lpstr>The safety data sheet (SDS)</vt:lpstr>
      <vt:lpstr>When a safety data sheet (SDS) should be provided</vt:lpstr>
      <vt:lpstr>When exposure scenarios should be provided</vt:lpstr>
      <vt:lpstr>PowerPoint Presentation</vt:lpstr>
      <vt:lpstr>PowerPoint Presentation</vt:lpstr>
      <vt:lpstr>PowerPoint Presentation</vt:lpstr>
      <vt:lpstr>What to do when you receive exposure scenarios</vt:lpstr>
      <vt:lpstr>PowerPoint Presentation</vt:lpstr>
      <vt:lpstr>PowerPoint Presentation</vt:lpstr>
      <vt:lpstr>PowerPoint Presentation</vt:lpstr>
      <vt:lpstr>PowerPoint Presentation</vt:lpstr>
      <vt:lpstr>Information for Downstream users on the ECHA website</vt:lpstr>
    </vt:vector>
  </TitlesOfParts>
  <Company>European Chemicals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in the Supply Chain</dc:title>
  <dc:creator>RODES Ana</dc:creator>
  <cp:lastModifiedBy>PILLET Monique</cp:lastModifiedBy>
  <cp:revision>330</cp:revision>
  <dcterms:created xsi:type="dcterms:W3CDTF">2015-01-13T14:28:28Z</dcterms:created>
  <dcterms:modified xsi:type="dcterms:W3CDTF">2019-08-27T06:12:39Z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7e745c4c-7b54-48b3-bf33-3ad9eb54e577</vt:lpwstr>
  </property>
  <property fmtid="{D5CDD505-2E9C-101B-9397-08002B2CF9AE}" pid="3" name="ECHADepartment">
    <vt:lpwstr>5</vt:lpwstr>
  </property>
  <property fmtid="{D5CDD505-2E9C-101B-9397-08002B2CF9AE}" pid="4" name="ContentTypeId">
    <vt:lpwstr>0x010100B558917389A54ADDB58930FBD7E6FD57008586DED9191B4C4CBD31A5DF7F304A710001998545ADF9924281D07AB4103C3421</vt:lpwstr>
  </property>
  <property fmtid="{D5CDD505-2E9C-101B-9397-08002B2CF9AE}" pid="5" name="Phase">
    <vt:lpwstr/>
  </property>
  <property fmtid="{D5CDD505-2E9C-101B-9397-08002B2CF9AE}" pid="6" name="Order">
    <vt:r8>1281700</vt:r8>
  </property>
  <property fmtid="{D5CDD505-2E9C-101B-9397-08002B2CF9AE}" pid="7" name="URL">
    <vt:lpwstr/>
  </property>
  <property fmtid="{D5CDD505-2E9C-101B-9397-08002B2CF9AE}" pid="8" name="xd_ProgID">
    <vt:lpwstr/>
  </property>
  <property fmtid="{D5CDD505-2E9C-101B-9397-08002B2CF9AE}" pid="9" name="Document type">
    <vt:lpwstr/>
  </property>
  <property fmtid="{D5CDD505-2E9C-101B-9397-08002B2CF9AE}" pid="10" name="Status">
    <vt:lpwstr/>
  </property>
  <property fmtid="{D5CDD505-2E9C-101B-9397-08002B2CF9AE}" pid="11" name="TemplateUrl">
    <vt:lpwstr/>
  </property>
  <property fmtid="{D5CDD505-2E9C-101B-9397-08002B2CF9AE}" pid="12" name="IconOverlay">
    <vt:lpwstr/>
  </property>
  <property fmtid="{D5CDD505-2E9C-101B-9397-08002B2CF9AE}" pid="13" name="ECHAProcess">
    <vt:lpwstr>66;#01.09 CSA programme|70ae4229-956a-4b22-bf07-877fb3bf4a31</vt:lpwstr>
  </property>
  <property fmtid="{D5CDD505-2E9C-101B-9397-08002B2CF9AE}" pid="14" name="ECHADocumentType">
    <vt:lpwstr/>
  </property>
  <property fmtid="{D5CDD505-2E9C-101B-9397-08002B2CF9AE}" pid="15" name="ECHASecClass">
    <vt:lpwstr>1;#Internal|a0307bc2-faf9-4068-8aeb-b713e4fa2a0f</vt:lpwstr>
  </property>
  <property fmtid="{D5CDD505-2E9C-101B-9397-08002B2CF9AE}" pid="16" name="ECHACategory">
    <vt:lpwstr/>
  </property>
</Properties>
</file>